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1" r:id="rId1"/>
    <p:sldMasterId id="2147483851" r:id="rId2"/>
  </p:sldMasterIdLst>
  <p:notesMasterIdLst>
    <p:notesMasterId r:id="rId60"/>
  </p:notesMasterIdLst>
  <p:handoutMasterIdLst>
    <p:handoutMasterId r:id="rId61"/>
  </p:handoutMasterIdLst>
  <p:sldIdLst>
    <p:sldId id="469" r:id="rId3"/>
    <p:sldId id="454" r:id="rId4"/>
    <p:sldId id="455" r:id="rId5"/>
    <p:sldId id="456" r:id="rId6"/>
    <p:sldId id="401" r:id="rId7"/>
    <p:sldId id="470" r:id="rId8"/>
    <p:sldId id="383" r:id="rId9"/>
    <p:sldId id="419" r:id="rId10"/>
    <p:sldId id="410" r:id="rId11"/>
    <p:sldId id="425" r:id="rId12"/>
    <p:sldId id="329" r:id="rId13"/>
    <p:sldId id="475" r:id="rId14"/>
    <p:sldId id="473" r:id="rId15"/>
    <p:sldId id="474" r:id="rId16"/>
    <p:sldId id="294" r:id="rId17"/>
    <p:sldId id="479" r:id="rId18"/>
    <p:sldId id="305" r:id="rId19"/>
    <p:sldId id="449" r:id="rId20"/>
    <p:sldId id="385" r:id="rId21"/>
    <p:sldId id="302" r:id="rId22"/>
    <p:sldId id="386" r:id="rId23"/>
    <p:sldId id="457" r:id="rId24"/>
    <p:sldId id="388" r:id="rId25"/>
    <p:sldId id="303" r:id="rId26"/>
    <p:sldId id="413" r:id="rId27"/>
    <p:sldId id="310" r:id="rId28"/>
    <p:sldId id="477" r:id="rId29"/>
    <p:sldId id="478" r:id="rId30"/>
    <p:sldId id="420" r:id="rId31"/>
    <p:sldId id="312" r:id="rId32"/>
    <p:sldId id="471" r:id="rId33"/>
    <p:sldId id="313" r:id="rId34"/>
    <p:sldId id="442" r:id="rId35"/>
    <p:sldId id="421" r:id="rId36"/>
    <p:sldId id="476" r:id="rId37"/>
    <p:sldId id="404" r:id="rId38"/>
    <p:sldId id="443" r:id="rId39"/>
    <p:sldId id="460" r:id="rId40"/>
    <p:sldId id="467" r:id="rId41"/>
    <p:sldId id="426" r:id="rId42"/>
    <p:sldId id="461" r:id="rId43"/>
    <p:sldId id="472" r:id="rId44"/>
    <p:sldId id="458" r:id="rId45"/>
    <p:sldId id="398" r:id="rId46"/>
    <p:sldId id="444" r:id="rId47"/>
    <p:sldId id="453" r:id="rId48"/>
    <p:sldId id="299" r:id="rId49"/>
    <p:sldId id="392" r:id="rId50"/>
    <p:sldId id="440" r:id="rId51"/>
    <p:sldId id="416" r:id="rId52"/>
    <p:sldId id="445" r:id="rId53"/>
    <p:sldId id="464" r:id="rId54"/>
    <p:sldId id="438" r:id="rId55"/>
    <p:sldId id="465" r:id="rId56"/>
    <p:sldId id="466" r:id="rId57"/>
    <p:sldId id="462" r:id="rId58"/>
    <p:sldId id="463" r:id="rId59"/>
  </p:sldIdLst>
  <p:sldSz cx="9144000" cy="6858000" type="screen4x3"/>
  <p:notesSz cx="6797675" cy="9926638"/>
  <p:custDataLst>
    <p:tags r:id="rId62"/>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66FF33"/>
    <a:srgbClr val="A50021"/>
    <a:srgbClr val="3399FF"/>
    <a:srgbClr val="99FF99"/>
    <a:srgbClr val="CCECFF"/>
    <a:srgbClr val="99CCFF"/>
    <a:srgbClr val="FFCC99"/>
    <a:srgbClr val="FFFF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72" autoAdjust="0"/>
    <p:restoredTop sz="63471" autoAdjust="0"/>
  </p:normalViewPr>
  <p:slideViewPr>
    <p:cSldViewPr>
      <p:cViewPr varScale="1">
        <p:scale>
          <a:sx n="105" d="100"/>
          <a:sy n="105" d="100"/>
        </p:scale>
        <p:origin x="3296" y="64"/>
      </p:cViewPr>
      <p:guideLst>
        <p:guide orient="horz" pos="2160"/>
        <p:guide pos="2880"/>
      </p:guideLst>
    </p:cSldViewPr>
  </p:slideViewPr>
  <p:outlineViewPr>
    <p:cViewPr>
      <p:scale>
        <a:sx n="33" d="100"/>
        <a:sy n="33" d="100"/>
      </p:scale>
      <p:origin x="0" y="-32250"/>
    </p:cViewPr>
  </p:outlineViewPr>
  <p:notesTextViewPr>
    <p:cViewPr>
      <p:scale>
        <a:sx n="3" d="2"/>
        <a:sy n="3" d="2"/>
      </p:scale>
      <p:origin x="0" y="0"/>
    </p:cViewPr>
  </p:notesTextViewPr>
  <p:sorterViewPr>
    <p:cViewPr>
      <p:scale>
        <a:sx n="102" d="100"/>
        <a:sy n="102" d="100"/>
      </p:scale>
      <p:origin x="0" y="-1422"/>
    </p:cViewPr>
  </p:sorterViewPr>
  <p:notesViewPr>
    <p:cSldViewPr>
      <p:cViewPr varScale="1">
        <p:scale>
          <a:sx n="53" d="100"/>
          <a:sy n="53" d="100"/>
        </p:scale>
        <p:origin x="2844" y="96"/>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microsoft.com/office/2015/10/relationships/revisionInfo" Target="revisionInfo.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66B470-8A0A-49E9-BCCA-D61BA95EFC1A}" type="doc">
      <dgm:prSet loTypeId="urn:microsoft.com/office/officeart/2005/8/layout/list1" loCatId="list" qsTypeId="urn:microsoft.com/office/officeart/2005/8/quickstyle/simple1" qsCatId="simple" csTypeId="urn:microsoft.com/office/officeart/2005/8/colors/accent2_1" csCatId="accent2" phldr="1"/>
      <dgm:spPr/>
      <dgm:t>
        <a:bodyPr/>
        <a:lstStyle/>
        <a:p>
          <a:endParaRPr lang="en-AU"/>
        </a:p>
      </dgm:t>
    </dgm:pt>
    <dgm:pt modelId="{070F047D-3267-45B6-B38D-06101F6E716E}">
      <dgm:prSet phldrT="[Text]" custT="1"/>
      <dgm:spPr/>
      <dgm:t>
        <a:bodyPr/>
        <a:lstStyle/>
        <a:p>
          <a:r>
            <a:rPr lang="en-AU" sz="2400" b="0" i="1" dirty="0">
              <a:latin typeface="Source Sans Pro"/>
              <a:cs typeface="Arial" pitchFamily="34" charset="0"/>
            </a:rPr>
            <a:t>Assess the DANGER</a:t>
          </a:r>
        </a:p>
      </dgm:t>
    </dgm:pt>
    <dgm:pt modelId="{C0C9233A-6CDA-4273-8E9C-654869D5EE23}" type="parTrans" cxnId="{DD355AC9-B4BF-4776-B0AA-A3F15134BBCB}">
      <dgm:prSet/>
      <dgm:spPr/>
      <dgm:t>
        <a:bodyPr/>
        <a:lstStyle/>
        <a:p>
          <a:endParaRPr lang="en-AU" sz="2400" b="0" i="1">
            <a:latin typeface="Source Sans Pro"/>
            <a:cs typeface="Arial" pitchFamily="34" charset="0"/>
          </a:endParaRPr>
        </a:p>
      </dgm:t>
    </dgm:pt>
    <dgm:pt modelId="{A36B1B51-438C-4D53-BB0F-52C723514F4A}" type="sibTrans" cxnId="{DD355AC9-B4BF-4776-B0AA-A3F15134BBCB}">
      <dgm:prSet/>
      <dgm:spPr/>
      <dgm:t>
        <a:bodyPr/>
        <a:lstStyle/>
        <a:p>
          <a:endParaRPr lang="en-AU" sz="2400" b="0" i="1">
            <a:latin typeface="Source Sans Pro"/>
            <a:cs typeface="Arial" pitchFamily="34" charset="0"/>
          </a:endParaRPr>
        </a:p>
      </dgm:t>
    </dgm:pt>
    <dgm:pt modelId="{F0795130-8C56-42CD-8E75-04A89C23F16D}">
      <dgm:prSet phldrT="[Text]" custT="1"/>
      <dgm:spPr/>
      <dgm:t>
        <a:bodyPr/>
        <a:lstStyle/>
        <a:p>
          <a:r>
            <a:rPr lang="en-AU" sz="2400" b="0" i="1" dirty="0">
              <a:latin typeface="Source Sans Pro"/>
              <a:cs typeface="Arial" pitchFamily="34" charset="0"/>
            </a:rPr>
            <a:t>Isolate the casualty</a:t>
          </a:r>
        </a:p>
      </dgm:t>
    </dgm:pt>
    <dgm:pt modelId="{368294C1-5B97-41BF-800B-529F0343ABCE}" type="parTrans" cxnId="{D4FCF271-DD56-468E-B6AB-7FB7B7ED6AC3}">
      <dgm:prSet/>
      <dgm:spPr/>
      <dgm:t>
        <a:bodyPr/>
        <a:lstStyle/>
        <a:p>
          <a:endParaRPr lang="en-AU" sz="2400" b="0" i="1">
            <a:latin typeface="Source Sans Pro"/>
            <a:cs typeface="Arial" pitchFamily="34" charset="0"/>
          </a:endParaRPr>
        </a:p>
      </dgm:t>
    </dgm:pt>
    <dgm:pt modelId="{48848DEE-1E42-405A-9B7B-CD11E54C9018}" type="sibTrans" cxnId="{D4FCF271-DD56-468E-B6AB-7FB7B7ED6AC3}">
      <dgm:prSet/>
      <dgm:spPr/>
      <dgm:t>
        <a:bodyPr/>
        <a:lstStyle/>
        <a:p>
          <a:endParaRPr lang="en-AU" sz="2400" b="0" i="1">
            <a:latin typeface="Source Sans Pro"/>
            <a:cs typeface="Arial" pitchFamily="34" charset="0"/>
          </a:endParaRPr>
        </a:p>
      </dgm:t>
    </dgm:pt>
    <dgm:pt modelId="{B0544F0A-D787-46A3-89FE-BE3C0CFFE5BE}">
      <dgm:prSet phldrT="[Text]" custT="1"/>
      <dgm:spPr/>
      <dgm:t>
        <a:bodyPr/>
        <a:lstStyle/>
        <a:p>
          <a:r>
            <a:rPr lang="en-AU" sz="2400" b="0" i="1" dirty="0">
              <a:latin typeface="Source Sans Pro"/>
              <a:cs typeface="Arial" pitchFamily="34" charset="0"/>
            </a:rPr>
            <a:t>Assess the casualty</a:t>
          </a:r>
        </a:p>
      </dgm:t>
    </dgm:pt>
    <dgm:pt modelId="{80B40151-573F-4F28-9798-3B781563D1D6}" type="parTrans" cxnId="{6D87933A-A644-49D6-94A1-B36C74E6F27D}">
      <dgm:prSet/>
      <dgm:spPr/>
      <dgm:t>
        <a:bodyPr/>
        <a:lstStyle/>
        <a:p>
          <a:endParaRPr lang="en-AU" sz="2400" b="0" i="1">
            <a:latin typeface="Source Sans Pro"/>
            <a:cs typeface="Arial" pitchFamily="34" charset="0"/>
          </a:endParaRPr>
        </a:p>
      </dgm:t>
    </dgm:pt>
    <dgm:pt modelId="{A7CCB993-5DDD-4117-9640-A846582D6A1A}" type="sibTrans" cxnId="{6D87933A-A644-49D6-94A1-B36C74E6F27D}">
      <dgm:prSet/>
      <dgm:spPr/>
      <dgm:t>
        <a:bodyPr/>
        <a:lstStyle/>
        <a:p>
          <a:endParaRPr lang="en-AU" sz="2400" b="0" i="1">
            <a:latin typeface="Source Sans Pro"/>
            <a:cs typeface="Arial" pitchFamily="34" charset="0"/>
          </a:endParaRPr>
        </a:p>
      </dgm:t>
    </dgm:pt>
    <dgm:pt modelId="{0F39F15E-6E52-4B25-8C91-4DC99A9E3100}" type="pres">
      <dgm:prSet presAssocID="{D666B470-8A0A-49E9-BCCA-D61BA95EFC1A}" presName="linear" presStyleCnt="0">
        <dgm:presLayoutVars>
          <dgm:dir/>
          <dgm:animLvl val="lvl"/>
          <dgm:resizeHandles val="exact"/>
        </dgm:presLayoutVars>
      </dgm:prSet>
      <dgm:spPr/>
    </dgm:pt>
    <dgm:pt modelId="{6F96964D-EA00-4CC7-8E65-8C3A3AD44DC0}" type="pres">
      <dgm:prSet presAssocID="{070F047D-3267-45B6-B38D-06101F6E716E}" presName="parentLin" presStyleCnt="0"/>
      <dgm:spPr/>
    </dgm:pt>
    <dgm:pt modelId="{F3A341C8-8022-49F1-8515-064DEB3448DE}" type="pres">
      <dgm:prSet presAssocID="{070F047D-3267-45B6-B38D-06101F6E716E}" presName="parentLeftMargin" presStyleLbl="node1" presStyleIdx="0" presStyleCnt="3"/>
      <dgm:spPr/>
    </dgm:pt>
    <dgm:pt modelId="{C359CCE7-3F97-49E9-AE57-209DF54536CE}" type="pres">
      <dgm:prSet presAssocID="{070F047D-3267-45B6-B38D-06101F6E716E}" presName="parentText" presStyleLbl="node1" presStyleIdx="0" presStyleCnt="3">
        <dgm:presLayoutVars>
          <dgm:chMax val="0"/>
          <dgm:bulletEnabled val="1"/>
        </dgm:presLayoutVars>
      </dgm:prSet>
      <dgm:spPr/>
    </dgm:pt>
    <dgm:pt modelId="{A32D553C-300F-4E89-ABBD-88CAFAD35C39}" type="pres">
      <dgm:prSet presAssocID="{070F047D-3267-45B6-B38D-06101F6E716E}" presName="negativeSpace" presStyleCnt="0"/>
      <dgm:spPr/>
    </dgm:pt>
    <dgm:pt modelId="{AE76AF9D-EA02-4C5D-B6C2-5144EC4B1387}" type="pres">
      <dgm:prSet presAssocID="{070F047D-3267-45B6-B38D-06101F6E716E}" presName="childText" presStyleLbl="conFgAcc1" presStyleIdx="0" presStyleCnt="3">
        <dgm:presLayoutVars>
          <dgm:bulletEnabled val="1"/>
        </dgm:presLayoutVars>
      </dgm:prSet>
      <dgm:spPr>
        <a:solidFill>
          <a:srgbClr val="FF0000">
            <a:alpha val="90000"/>
          </a:srgbClr>
        </a:solidFill>
      </dgm:spPr>
    </dgm:pt>
    <dgm:pt modelId="{2E429FE0-6F6F-444D-BD78-6A78674493C6}" type="pres">
      <dgm:prSet presAssocID="{A36B1B51-438C-4D53-BB0F-52C723514F4A}" presName="spaceBetweenRectangles" presStyleCnt="0"/>
      <dgm:spPr/>
    </dgm:pt>
    <dgm:pt modelId="{E32E9598-7468-4D88-A2FF-5E96747BC1B6}" type="pres">
      <dgm:prSet presAssocID="{F0795130-8C56-42CD-8E75-04A89C23F16D}" presName="parentLin" presStyleCnt="0"/>
      <dgm:spPr/>
    </dgm:pt>
    <dgm:pt modelId="{1C42C3B2-3A6F-4C54-88E4-B39C725F1AA3}" type="pres">
      <dgm:prSet presAssocID="{F0795130-8C56-42CD-8E75-04A89C23F16D}" presName="parentLeftMargin" presStyleLbl="node1" presStyleIdx="0" presStyleCnt="3"/>
      <dgm:spPr/>
    </dgm:pt>
    <dgm:pt modelId="{E826BE3A-A41B-40D1-9005-BF5DC19B9BF7}" type="pres">
      <dgm:prSet presAssocID="{F0795130-8C56-42CD-8E75-04A89C23F16D}" presName="parentText" presStyleLbl="node1" presStyleIdx="1" presStyleCnt="3">
        <dgm:presLayoutVars>
          <dgm:chMax val="0"/>
          <dgm:bulletEnabled val="1"/>
        </dgm:presLayoutVars>
      </dgm:prSet>
      <dgm:spPr/>
    </dgm:pt>
    <dgm:pt modelId="{7E577972-CC78-4BE0-8DC7-9B3475B35C3A}" type="pres">
      <dgm:prSet presAssocID="{F0795130-8C56-42CD-8E75-04A89C23F16D}" presName="negativeSpace" presStyleCnt="0"/>
      <dgm:spPr/>
    </dgm:pt>
    <dgm:pt modelId="{FF05EEFA-1EBE-4A81-8E67-EFA004297160}" type="pres">
      <dgm:prSet presAssocID="{F0795130-8C56-42CD-8E75-04A89C23F16D}" presName="childText" presStyleLbl="conFgAcc1" presStyleIdx="1" presStyleCnt="3">
        <dgm:presLayoutVars>
          <dgm:bulletEnabled val="1"/>
        </dgm:presLayoutVars>
      </dgm:prSet>
      <dgm:spPr>
        <a:solidFill>
          <a:srgbClr val="FF0000">
            <a:alpha val="90000"/>
          </a:srgbClr>
        </a:solidFill>
      </dgm:spPr>
    </dgm:pt>
    <dgm:pt modelId="{9357F5D1-32D4-4C35-AD4B-A2236689EE89}" type="pres">
      <dgm:prSet presAssocID="{48848DEE-1E42-405A-9B7B-CD11E54C9018}" presName="spaceBetweenRectangles" presStyleCnt="0"/>
      <dgm:spPr/>
    </dgm:pt>
    <dgm:pt modelId="{A1A72F88-D727-4BE3-B4DA-08F508379CEA}" type="pres">
      <dgm:prSet presAssocID="{B0544F0A-D787-46A3-89FE-BE3C0CFFE5BE}" presName="parentLin" presStyleCnt="0"/>
      <dgm:spPr/>
    </dgm:pt>
    <dgm:pt modelId="{7AABE0D8-D246-46CB-8A6E-A7C8B29F53AF}" type="pres">
      <dgm:prSet presAssocID="{B0544F0A-D787-46A3-89FE-BE3C0CFFE5BE}" presName="parentLeftMargin" presStyleLbl="node1" presStyleIdx="1" presStyleCnt="3"/>
      <dgm:spPr/>
    </dgm:pt>
    <dgm:pt modelId="{0D022CF7-5E7E-4737-AE65-C3433CFE89D8}" type="pres">
      <dgm:prSet presAssocID="{B0544F0A-D787-46A3-89FE-BE3C0CFFE5BE}" presName="parentText" presStyleLbl="node1" presStyleIdx="2" presStyleCnt="3">
        <dgm:presLayoutVars>
          <dgm:chMax val="0"/>
          <dgm:bulletEnabled val="1"/>
        </dgm:presLayoutVars>
      </dgm:prSet>
      <dgm:spPr/>
    </dgm:pt>
    <dgm:pt modelId="{E0E5BF83-35E8-47CB-94C1-26965F616B3D}" type="pres">
      <dgm:prSet presAssocID="{B0544F0A-D787-46A3-89FE-BE3C0CFFE5BE}" presName="negativeSpace" presStyleCnt="0"/>
      <dgm:spPr/>
    </dgm:pt>
    <dgm:pt modelId="{3A6750E2-069F-4A48-A773-C7DD303AEE3D}" type="pres">
      <dgm:prSet presAssocID="{B0544F0A-D787-46A3-89FE-BE3C0CFFE5BE}" presName="childText" presStyleLbl="conFgAcc1" presStyleIdx="2" presStyleCnt="3">
        <dgm:presLayoutVars>
          <dgm:bulletEnabled val="1"/>
        </dgm:presLayoutVars>
      </dgm:prSet>
      <dgm:spPr>
        <a:solidFill>
          <a:srgbClr val="FF0000">
            <a:alpha val="90000"/>
          </a:srgbClr>
        </a:solidFill>
      </dgm:spPr>
    </dgm:pt>
  </dgm:ptLst>
  <dgm:cxnLst>
    <dgm:cxn modelId="{BC643105-32A6-4AA5-ABD6-8924BD9D1662}" type="presOf" srcId="{B0544F0A-D787-46A3-89FE-BE3C0CFFE5BE}" destId="{0D022CF7-5E7E-4737-AE65-C3433CFE89D8}" srcOrd="1" destOrd="0" presId="urn:microsoft.com/office/officeart/2005/8/layout/list1"/>
    <dgm:cxn modelId="{B19BA10C-5EB1-4BF5-B0A1-8C9E0F603EF5}" type="presOf" srcId="{F0795130-8C56-42CD-8E75-04A89C23F16D}" destId="{1C42C3B2-3A6F-4C54-88E4-B39C725F1AA3}" srcOrd="0" destOrd="0" presId="urn:microsoft.com/office/officeart/2005/8/layout/list1"/>
    <dgm:cxn modelId="{8B8FDB0D-90B1-4F9E-86A4-1DBB7A77DE07}" type="presOf" srcId="{070F047D-3267-45B6-B38D-06101F6E716E}" destId="{F3A341C8-8022-49F1-8515-064DEB3448DE}" srcOrd="0" destOrd="0" presId="urn:microsoft.com/office/officeart/2005/8/layout/list1"/>
    <dgm:cxn modelId="{282BF61A-6DA8-4008-AD1E-29322AF3D0C2}" type="presOf" srcId="{F0795130-8C56-42CD-8E75-04A89C23F16D}" destId="{E826BE3A-A41B-40D1-9005-BF5DC19B9BF7}" srcOrd="1" destOrd="0" presId="urn:microsoft.com/office/officeart/2005/8/layout/list1"/>
    <dgm:cxn modelId="{6D87933A-A644-49D6-94A1-B36C74E6F27D}" srcId="{D666B470-8A0A-49E9-BCCA-D61BA95EFC1A}" destId="{B0544F0A-D787-46A3-89FE-BE3C0CFFE5BE}" srcOrd="2" destOrd="0" parTransId="{80B40151-573F-4F28-9798-3B781563D1D6}" sibTransId="{A7CCB993-5DDD-4117-9640-A846582D6A1A}"/>
    <dgm:cxn modelId="{32CA7261-D4B7-452E-AF2C-4093A0C77338}" type="presOf" srcId="{D666B470-8A0A-49E9-BCCA-D61BA95EFC1A}" destId="{0F39F15E-6E52-4B25-8C91-4DC99A9E3100}" srcOrd="0" destOrd="0" presId="urn:microsoft.com/office/officeart/2005/8/layout/list1"/>
    <dgm:cxn modelId="{D4FCF271-DD56-468E-B6AB-7FB7B7ED6AC3}" srcId="{D666B470-8A0A-49E9-BCCA-D61BA95EFC1A}" destId="{F0795130-8C56-42CD-8E75-04A89C23F16D}" srcOrd="1" destOrd="0" parTransId="{368294C1-5B97-41BF-800B-529F0343ABCE}" sibTransId="{48848DEE-1E42-405A-9B7B-CD11E54C9018}"/>
    <dgm:cxn modelId="{09BAA974-198A-4FB2-BA88-B86F817C1ED7}" type="presOf" srcId="{B0544F0A-D787-46A3-89FE-BE3C0CFFE5BE}" destId="{7AABE0D8-D246-46CB-8A6E-A7C8B29F53AF}" srcOrd="0" destOrd="0" presId="urn:microsoft.com/office/officeart/2005/8/layout/list1"/>
    <dgm:cxn modelId="{36D9F8C6-E351-4A08-BBBD-F72ABDFE1350}" type="presOf" srcId="{070F047D-3267-45B6-B38D-06101F6E716E}" destId="{C359CCE7-3F97-49E9-AE57-209DF54536CE}" srcOrd="1" destOrd="0" presId="urn:microsoft.com/office/officeart/2005/8/layout/list1"/>
    <dgm:cxn modelId="{DD355AC9-B4BF-4776-B0AA-A3F15134BBCB}" srcId="{D666B470-8A0A-49E9-BCCA-D61BA95EFC1A}" destId="{070F047D-3267-45B6-B38D-06101F6E716E}" srcOrd="0" destOrd="0" parTransId="{C0C9233A-6CDA-4273-8E9C-654869D5EE23}" sibTransId="{A36B1B51-438C-4D53-BB0F-52C723514F4A}"/>
    <dgm:cxn modelId="{15077BC3-4F1D-428A-9E8F-17B7CF2075B4}" type="presParOf" srcId="{0F39F15E-6E52-4B25-8C91-4DC99A9E3100}" destId="{6F96964D-EA00-4CC7-8E65-8C3A3AD44DC0}" srcOrd="0" destOrd="0" presId="urn:microsoft.com/office/officeart/2005/8/layout/list1"/>
    <dgm:cxn modelId="{0E9EF5F9-494C-4BFD-B105-1C3CEF73A4D3}" type="presParOf" srcId="{6F96964D-EA00-4CC7-8E65-8C3A3AD44DC0}" destId="{F3A341C8-8022-49F1-8515-064DEB3448DE}" srcOrd="0" destOrd="0" presId="urn:microsoft.com/office/officeart/2005/8/layout/list1"/>
    <dgm:cxn modelId="{DFE2E174-F9BD-4BA3-929D-C4E06AA066A4}" type="presParOf" srcId="{6F96964D-EA00-4CC7-8E65-8C3A3AD44DC0}" destId="{C359CCE7-3F97-49E9-AE57-209DF54536CE}" srcOrd="1" destOrd="0" presId="urn:microsoft.com/office/officeart/2005/8/layout/list1"/>
    <dgm:cxn modelId="{CDF4DF0A-4313-4951-B562-B9B557841F1E}" type="presParOf" srcId="{0F39F15E-6E52-4B25-8C91-4DC99A9E3100}" destId="{A32D553C-300F-4E89-ABBD-88CAFAD35C39}" srcOrd="1" destOrd="0" presId="urn:microsoft.com/office/officeart/2005/8/layout/list1"/>
    <dgm:cxn modelId="{7C009665-7901-4677-B98B-01E864145433}" type="presParOf" srcId="{0F39F15E-6E52-4B25-8C91-4DC99A9E3100}" destId="{AE76AF9D-EA02-4C5D-B6C2-5144EC4B1387}" srcOrd="2" destOrd="0" presId="urn:microsoft.com/office/officeart/2005/8/layout/list1"/>
    <dgm:cxn modelId="{C9A3C076-1B4C-4452-8A4C-8EE3C796F049}" type="presParOf" srcId="{0F39F15E-6E52-4B25-8C91-4DC99A9E3100}" destId="{2E429FE0-6F6F-444D-BD78-6A78674493C6}" srcOrd="3" destOrd="0" presId="urn:microsoft.com/office/officeart/2005/8/layout/list1"/>
    <dgm:cxn modelId="{57B444F9-55DD-49DB-9E99-1930A53A8F81}" type="presParOf" srcId="{0F39F15E-6E52-4B25-8C91-4DC99A9E3100}" destId="{E32E9598-7468-4D88-A2FF-5E96747BC1B6}" srcOrd="4" destOrd="0" presId="urn:microsoft.com/office/officeart/2005/8/layout/list1"/>
    <dgm:cxn modelId="{16346BD7-AA0F-4879-8513-1B794AB94E90}" type="presParOf" srcId="{E32E9598-7468-4D88-A2FF-5E96747BC1B6}" destId="{1C42C3B2-3A6F-4C54-88E4-B39C725F1AA3}" srcOrd="0" destOrd="0" presId="urn:microsoft.com/office/officeart/2005/8/layout/list1"/>
    <dgm:cxn modelId="{D449C023-33DA-4D8E-B734-BC0926458AC6}" type="presParOf" srcId="{E32E9598-7468-4D88-A2FF-5E96747BC1B6}" destId="{E826BE3A-A41B-40D1-9005-BF5DC19B9BF7}" srcOrd="1" destOrd="0" presId="urn:microsoft.com/office/officeart/2005/8/layout/list1"/>
    <dgm:cxn modelId="{3F68870B-E8C5-4FB7-9272-F952A4C12FAC}" type="presParOf" srcId="{0F39F15E-6E52-4B25-8C91-4DC99A9E3100}" destId="{7E577972-CC78-4BE0-8DC7-9B3475B35C3A}" srcOrd="5" destOrd="0" presId="urn:microsoft.com/office/officeart/2005/8/layout/list1"/>
    <dgm:cxn modelId="{AF922D8F-7B0E-4A43-83A3-04F98ACF93A9}" type="presParOf" srcId="{0F39F15E-6E52-4B25-8C91-4DC99A9E3100}" destId="{FF05EEFA-1EBE-4A81-8E67-EFA004297160}" srcOrd="6" destOrd="0" presId="urn:microsoft.com/office/officeart/2005/8/layout/list1"/>
    <dgm:cxn modelId="{0A18543E-9113-4228-ADC3-B9BC2CFD606C}" type="presParOf" srcId="{0F39F15E-6E52-4B25-8C91-4DC99A9E3100}" destId="{9357F5D1-32D4-4C35-AD4B-A2236689EE89}" srcOrd="7" destOrd="0" presId="urn:microsoft.com/office/officeart/2005/8/layout/list1"/>
    <dgm:cxn modelId="{A6A8E53F-EE53-415C-A72E-B046F47A1BA4}" type="presParOf" srcId="{0F39F15E-6E52-4B25-8C91-4DC99A9E3100}" destId="{A1A72F88-D727-4BE3-B4DA-08F508379CEA}" srcOrd="8" destOrd="0" presId="urn:microsoft.com/office/officeart/2005/8/layout/list1"/>
    <dgm:cxn modelId="{8D8EC90E-0F65-4086-A5B0-529FB0FB2A4D}" type="presParOf" srcId="{A1A72F88-D727-4BE3-B4DA-08F508379CEA}" destId="{7AABE0D8-D246-46CB-8A6E-A7C8B29F53AF}" srcOrd="0" destOrd="0" presId="urn:microsoft.com/office/officeart/2005/8/layout/list1"/>
    <dgm:cxn modelId="{9E681E19-926F-44F7-B86B-7FEDD1E45DB4}" type="presParOf" srcId="{A1A72F88-D727-4BE3-B4DA-08F508379CEA}" destId="{0D022CF7-5E7E-4737-AE65-C3433CFE89D8}" srcOrd="1" destOrd="0" presId="urn:microsoft.com/office/officeart/2005/8/layout/list1"/>
    <dgm:cxn modelId="{83B0FE40-CD05-4C2D-BF67-62057F18DACB}" type="presParOf" srcId="{0F39F15E-6E52-4B25-8C91-4DC99A9E3100}" destId="{E0E5BF83-35E8-47CB-94C1-26965F616B3D}" srcOrd="9" destOrd="0" presId="urn:microsoft.com/office/officeart/2005/8/layout/list1"/>
    <dgm:cxn modelId="{A335DA8C-74BD-48D6-9771-F161111E0B19}" type="presParOf" srcId="{0F39F15E-6E52-4B25-8C91-4DC99A9E3100}" destId="{3A6750E2-069F-4A48-A773-C7DD303AEE3D}"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76AF9D-EA02-4C5D-B6C2-5144EC4B1387}">
      <dsp:nvSpPr>
        <dsp:cNvPr id="0" name=""/>
        <dsp:cNvSpPr/>
      </dsp:nvSpPr>
      <dsp:spPr>
        <a:xfrm>
          <a:off x="0" y="435739"/>
          <a:ext cx="5410200" cy="705600"/>
        </a:xfrm>
        <a:prstGeom prst="rect">
          <a:avLst/>
        </a:prstGeom>
        <a:solidFill>
          <a:srgbClr val="FF0000">
            <a:alpha val="90000"/>
          </a:srgb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359CCE7-3F97-49E9-AE57-209DF54536CE}">
      <dsp:nvSpPr>
        <dsp:cNvPr id="0" name=""/>
        <dsp:cNvSpPr/>
      </dsp:nvSpPr>
      <dsp:spPr>
        <a:xfrm>
          <a:off x="270510" y="22459"/>
          <a:ext cx="3787140" cy="82656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3145" tIns="0" rIns="143145" bIns="0" numCol="1" spcCol="1270" anchor="ctr" anchorCtr="0">
          <a:noAutofit/>
        </a:bodyPr>
        <a:lstStyle/>
        <a:p>
          <a:pPr marL="0" lvl="0" indent="0" algn="l" defTabSz="1066800">
            <a:lnSpc>
              <a:spcPct val="90000"/>
            </a:lnSpc>
            <a:spcBef>
              <a:spcPct val="0"/>
            </a:spcBef>
            <a:spcAft>
              <a:spcPct val="35000"/>
            </a:spcAft>
            <a:buNone/>
          </a:pPr>
          <a:r>
            <a:rPr lang="en-AU" sz="2400" b="0" i="1" kern="1200" dirty="0">
              <a:latin typeface="Source Sans Pro"/>
              <a:cs typeface="Arial" pitchFamily="34" charset="0"/>
            </a:rPr>
            <a:t>Assess the DANGER</a:t>
          </a:r>
        </a:p>
      </dsp:txBody>
      <dsp:txXfrm>
        <a:off x="310859" y="62808"/>
        <a:ext cx="3706442" cy="745862"/>
      </dsp:txXfrm>
    </dsp:sp>
    <dsp:sp modelId="{FF05EEFA-1EBE-4A81-8E67-EFA004297160}">
      <dsp:nvSpPr>
        <dsp:cNvPr id="0" name=""/>
        <dsp:cNvSpPr/>
      </dsp:nvSpPr>
      <dsp:spPr>
        <a:xfrm>
          <a:off x="0" y="1705819"/>
          <a:ext cx="5410200" cy="705600"/>
        </a:xfrm>
        <a:prstGeom prst="rect">
          <a:avLst/>
        </a:prstGeom>
        <a:solidFill>
          <a:srgbClr val="FF0000">
            <a:alpha val="90000"/>
          </a:srgb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826BE3A-A41B-40D1-9005-BF5DC19B9BF7}">
      <dsp:nvSpPr>
        <dsp:cNvPr id="0" name=""/>
        <dsp:cNvSpPr/>
      </dsp:nvSpPr>
      <dsp:spPr>
        <a:xfrm>
          <a:off x="270510" y="1292539"/>
          <a:ext cx="3787140" cy="82656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3145" tIns="0" rIns="143145" bIns="0" numCol="1" spcCol="1270" anchor="ctr" anchorCtr="0">
          <a:noAutofit/>
        </a:bodyPr>
        <a:lstStyle/>
        <a:p>
          <a:pPr marL="0" lvl="0" indent="0" algn="l" defTabSz="1066800">
            <a:lnSpc>
              <a:spcPct val="90000"/>
            </a:lnSpc>
            <a:spcBef>
              <a:spcPct val="0"/>
            </a:spcBef>
            <a:spcAft>
              <a:spcPct val="35000"/>
            </a:spcAft>
            <a:buNone/>
          </a:pPr>
          <a:r>
            <a:rPr lang="en-AU" sz="2400" b="0" i="1" kern="1200" dirty="0">
              <a:latin typeface="Source Sans Pro"/>
              <a:cs typeface="Arial" pitchFamily="34" charset="0"/>
            </a:rPr>
            <a:t>Isolate the casualty</a:t>
          </a:r>
        </a:p>
      </dsp:txBody>
      <dsp:txXfrm>
        <a:off x="310859" y="1332888"/>
        <a:ext cx="3706442" cy="745862"/>
      </dsp:txXfrm>
    </dsp:sp>
    <dsp:sp modelId="{3A6750E2-069F-4A48-A773-C7DD303AEE3D}">
      <dsp:nvSpPr>
        <dsp:cNvPr id="0" name=""/>
        <dsp:cNvSpPr/>
      </dsp:nvSpPr>
      <dsp:spPr>
        <a:xfrm>
          <a:off x="0" y="2975900"/>
          <a:ext cx="5410200" cy="705600"/>
        </a:xfrm>
        <a:prstGeom prst="rect">
          <a:avLst/>
        </a:prstGeom>
        <a:solidFill>
          <a:srgbClr val="FF0000">
            <a:alpha val="90000"/>
          </a:srgb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022CF7-5E7E-4737-AE65-C3433CFE89D8}">
      <dsp:nvSpPr>
        <dsp:cNvPr id="0" name=""/>
        <dsp:cNvSpPr/>
      </dsp:nvSpPr>
      <dsp:spPr>
        <a:xfrm>
          <a:off x="270510" y="2562620"/>
          <a:ext cx="3787140" cy="826560"/>
        </a:xfrm>
        <a:prstGeom prst="round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3145" tIns="0" rIns="143145" bIns="0" numCol="1" spcCol="1270" anchor="ctr" anchorCtr="0">
          <a:noAutofit/>
        </a:bodyPr>
        <a:lstStyle/>
        <a:p>
          <a:pPr marL="0" lvl="0" indent="0" algn="l" defTabSz="1066800">
            <a:lnSpc>
              <a:spcPct val="90000"/>
            </a:lnSpc>
            <a:spcBef>
              <a:spcPct val="0"/>
            </a:spcBef>
            <a:spcAft>
              <a:spcPct val="35000"/>
            </a:spcAft>
            <a:buNone/>
          </a:pPr>
          <a:r>
            <a:rPr lang="en-AU" sz="2400" b="0" i="1" kern="1200" dirty="0">
              <a:latin typeface="Source Sans Pro"/>
              <a:cs typeface="Arial" pitchFamily="34" charset="0"/>
            </a:rPr>
            <a:t>Assess the casualty</a:t>
          </a:r>
        </a:p>
      </dsp:txBody>
      <dsp:txXfrm>
        <a:off x="310859" y="2602969"/>
        <a:ext cx="3706442" cy="74586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21F197F-AF50-45E6-968A-EF296171909C}" type="datetimeFigureOut">
              <a:rPr lang="en-AU" smtClean="0"/>
              <a:t>28/07/2017</a:t>
            </a:fld>
            <a:endParaRPr lang="en-AU" dirty="0"/>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C457AC48-758E-4CF3-B8F4-3F6CBC4C226C}" type="slidenum">
              <a:rPr lang="en-AU" smtClean="0"/>
              <a:t>‹#›</a:t>
            </a:fld>
            <a:endParaRPr lang="en-AU" dirty="0"/>
          </a:p>
        </p:txBody>
      </p:sp>
      <p:pic>
        <p:nvPicPr>
          <p:cNvPr id="6" name="Picture 5" descr="Worksafe Connect Logo"/>
          <p:cNvPicPr/>
          <p:nvPr/>
        </p:nvPicPr>
        <p:blipFill>
          <a:blip r:embed="rId2" cstate="print"/>
          <a:srcRect/>
          <a:stretch>
            <a:fillRect/>
          </a:stretch>
        </p:blipFill>
        <p:spPr bwMode="auto">
          <a:xfrm>
            <a:off x="1" y="4512"/>
            <a:ext cx="1586123" cy="498056"/>
          </a:xfrm>
          <a:prstGeom prst="rect">
            <a:avLst/>
          </a:prstGeom>
          <a:noFill/>
          <a:ln w="9525">
            <a:noFill/>
            <a:miter lim="800000"/>
            <a:headEnd/>
            <a:tailEnd/>
          </a:ln>
        </p:spPr>
      </p:pic>
    </p:spTree>
    <p:extLst>
      <p:ext uri="{BB962C8B-B14F-4D97-AF65-F5344CB8AC3E}">
        <p14:creationId xmlns:p14="http://schemas.microsoft.com/office/powerpoint/2010/main" val="11171614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mn-cs"/>
              </a:defRPr>
            </a:lvl1pPr>
          </a:lstStyle>
          <a:p>
            <a:pPr>
              <a:defRPr/>
            </a:pPr>
            <a:endParaRPr lang="en-US" dirty="0"/>
          </a:p>
        </p:txBody>
      </p:sp>
      <p:sp>
        <p:nvSpPr>
          <p:cNvPr id="81924"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34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mn-cs"/>
              </a:defRPr>
            </a:lvl1pPr>
          </a:lstStyle>
          <a:p>
            <a:pPr>
              <a:defRPr/>
            </a:pPr>
            <a:endParaRPr lang="en-US" dirty="0"/>
          </a:p>
        </p:txBody>
      </p:sp>
      <p:sp>
        <p:nvSpPr>
          <p:cNvPr id="1434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cs typeface="+mn-cs"/>
              </a:defRPr>
            </a:lvl1pPr>
          </a:lstStyle>
          <a:p>
            <a:pPr>
              <a:defRPr/>
            </a:pPr>
            <a:fld id="{C51D23DB-0296-42CB-9D02-5D4062660FC8}" type="slidenum">
              <a:rPr lang="en-US"/>
              <a:pPr>
                <a:defRPr/>
              </a:pPr>
              <a:t>‹#›</a:t>
            </a:fld>
            <a:endParaRPr lang="en-US" dirty="0"/>
          </a:p>
        </p:txBody>
      </p:sp>
      <p:pic>
        <p:nvPicPr>
          <p:cNvPr id="8" name="Picture 7" descr="Worksafe Connect Logo"/>
          <p:cNvPicPr/>
          <p:nvPr/>
        </p:nvPicPr>
        <p:blipFill>
          <a:blip r:embed="rId2" cstate="print"/>
          <a:srcRect/>
          <a:stretch>
            <a:fillRect/>
          </a:stretch>
        </p:blipFill>
        <p:spPr bwMode="auto">
          <a:xfrm>
            <a:off x="1" y="0"/>
            <a:ext cx="1586123" cy="498056"/>
          </a:xfrm>
          <a:prstGeom prst="rect">
            <a:avLst/>
          </a:prstGeom>
          <a:noFill/>
          <a:ln w="9525">
            <a:noFill/>
            <a:miter lim="800000"/>
            <a:headEnd/>
            <a:tailEnd/>
          </a:ln>
        </p:spPr>
      </p:pic>
    </p:spTree>
    <p:extLst>
      <p:ext uri="{BB962C8B-B14F-4D97-AF65-F5344CB8AC3E}">
        <p14:creationId xmlns:p14="http://schemas.microsoft.com/office/powerpoint/2010/main" val="11260780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mn-lt"/>
        <a:ea typeface="+mn-ea"/>
        <a:cs typeface="+mn-cs"/>
      </a:defRPr>
    </a:lvl1pPr>
    <a:lvl2pPr marL="457200" algn="l" rtl="0" eaLnBrk="0" fontAlgn="base" hangingPunct="0">
      <a:spcBef>
        <a:spcPct val="30000"/>
      </a:spcBef>
      <a:spcAft>
        <a:spcPct val="0"/>
      </a:spcAft>
      <a:defRPr sz="1000" kern="1200">
        <a:solidFill>
          <a:schemeClr val="tx1"/>
        </a:solidFill>
        <a:latin typeface="+mn-lt"/>
        <a:ea typeface="+mn-ea"/>
        <a:cs typeface="+mn-cs"/>
      </a:defRPr>
    </a:lvl2pPr>
    <a:lvl3pPr marL="914400" algn="l" rtl="0" eaLnBrk="0" fontAlgn="base" hangingPunct="0">
      <a:spcBef>
        <a:spcPct val="30000"/>
      </a:spcBef>
      <a:spcAft>
        <a:spcPct val="0"/>
      </a:spcAft>
      <a:defRPr sz="1000" kern="1200">
        <a:solidFill>
          <a:schemeClr val="tx1"/>
        </a:solidFill>
        <a:latin typeface="+mn-lt"/>
        <a:ea typeface="+mn-ea"/>
        <a:cs typeface="+mn-cs"/>
      </a:defRPr>
    </a:lvl3pPr>
    <a:lvl4pPr marL="1371600" algn="l" rtl="0" eaLnBrk="0" fontAlgn="base" hangingPunct="0">
      <a:spcBef>
        <a:spcPct val="30000"/>
      </a:spcBef>
      <a:spcAft>
        <a:spcPct val="0"/>
      </a:spcAft>
      <a:defRPr sz="1000" kern="1200">
        <a:solidFill>
          <a:schemeClr val="tx1"/>
        </a:solidFill>
        <a:latin typeface="+mn-lt"/>
        <a:ea typeface="+mn-ea"/>
        <a:cs typeface="+mn-cs"/>
      </a:defRPr>
    </a:lvl4pPr>
    <a:lvl5pPr marL="1828800" algn="l" rtl="0" eaLnBrk="0" fontAlgn="base" hangingPunct="0">
      <a:spcBef>
        <a:spcPct val="30000"/>
      </a:spcBef>
      <a:spcAft>
        <a:spcPct val="0"/>
      </a:spcAft>
      <a:defRPr sz="10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900" i="1" kern="1200" dirty="0">
                <a:solidFill>
                  <a:schemeClr val="tx1"/>
                </a:solidFill>
                <a:effectLst/>
                <a:latin typeface="+mn-lt"/>
                <a:ea typeface="+mn-ea"/>
                <a:cs typeface="+mn-cs"/>
              </a:rPr>
              <a:t>1. Respond to an emergency situation</a:t>
            </a:r>
            <a:endParaRPr lang="en-AU" sz="900" kern="1200" dirty="0">
              <a:solidFill>
                <a:schemeClr val="tx1"/>
              </a:solidFill>
              <a:effectLst/>
              <a:latin typeface="+mn-lt"/>
              <a:ea typeface="+mn-ea"/>
              <a:cs typeface="+mn-cs"/>
            </a:endParaRPr>
          </a:p>
          <a:p>
            <a:pPr marL="228600" lvl="0" indent="-228600">
              <a:buFont typeface="+mj-lt"/>
              <a:buAutoNum type="arabicPeriod"/>
            </a:pPr>
            <a:r>
              <a:rPr lang="en-AU" sz="900" kern="1200" dirty="0">
                <a:solidFill>
                  <a:schemeClr val="tx1"/>
                </a:solidFill>
                <a:effectLst/>
                <a:latin typeface="+mn-lt"/>
                <a:ea typeface="+mn-ea"/>
                <a:cs typeface="+mn-cs"/>
              </a:rPr>
              <a:t>Recognise an emergency situation. </a:t>
            </a:r>
          </a:p>
          <a:p>
            <a:pPr marL="228600" lvl="0" indent="-228600">
              <a:buFont typeface="+mj-lt"/>
              <a:buAutoNum type="arabicPeriod"/>
            </a:pPr>
            <a:r>
              <a:rPr lang="en-AU" sz="900" kern="1200" dirty="0">
                <a:solidFill>
                  <a:schemeClr val="tx1"/>
                </a:solidFill>
                <a:effectLst/>
                <a:latin typeface="+mn-lt"/>
                <a:ea typeface="+mn-ea"/>
                <a:cs typeface="+mn-cs"/>
              </a:rPr>
              <a:t>Identify, assess and minimise immediate hazards to health and safety of self and others. </a:t>
            </a:r>
          </a:p>
          <a:p>
            <a:pPr marL="228600" lvl="0" indent="-228600">
              <a:buFont typeface="+mj-lt"/>
              <a:buAutoNum type="arabicPeriod"/>
            </a:pPr>
            <a:r>
              <a:rPr lang="en-AU" sz="900" kern="1200" dirty="0">
                <a:solidFill>
                  <a:schemeClr val="tx1"/>
                </a:solidFill>
                <a:effectLst/>
                <a:latin typeface="+mn-lt"/>
                <a:ea typeface="+mn-ea"/>
                <a:cs typeface="+mn-cs"/>
              </a:rPr>
              <a:t>Assess the casualty and recognise the need for CPR. </a:t>
            </a:r>
          </a:p>
          <a:p>
            <a:pPr marL="228600" lvl="0" indent="-228600">
              <a:buFont typeface="+mj-lt"/>
              <a:buAutoNum type="arabicPeriod"/>
            </a:pPr>
            <a:r>
              <a:rPr lang="en-AU" sz="900" kern="1200" dirty="0">
                <a:solidFill>
                  <a:schemeClr val="tx1"/>
                </a:solidFill>
                <a:effectLst/>
                <a:latin typeface="+mn-lt"/>
                <a:ea typeface="+mn-ea"/>
                <a:cs typeface="+mn-cs"/>
              </a:rPr>
              <a:t>Seek assistance from emergency response services. </a:t>
            </a:r>
          </a:p>
          <a:p>
            <a:r>
              <a:rPr lang="en-AU" sz="900" i="1" kern="1200" dirty="0">
                <a:solidFill>
                  <a:schemeClr val="tx1"/>
                </a:solidFill>
                <a:effectLst/>
                <a:latin typeface="+mn-lt"/>
                <a:ea typeface="+mn-ea"/>
                <a:cs typeface="+mn-cs"/>
              </a:rPr>
              <a:t>2. Perform CPR procedures</a:t>
            </a:r>
            <a:endParaRPr lang="en-AU" sz="900" kern="1200" dirty="0">
              <a:solidFill>
                <a:schemeClr val="tx1"/>
              </a:solidFill>
              <a:effectLst/>
              <a:latin typeface="+mn-lt"/>
              <a:ea typeface="+mn-ea"/>
              <a:cs typeface="+mn-cs"/>
            </a:endParaRPr>
          </a:p>
          <a:p>
            <a:pPr marL="228600" lvl="0" indent="-228600">
              <a:buFont typeface="+mj-lt"/>
              <a:buAutoNum type="arabicPeriod"/>
            </a:pPr>
            <a:r>
              <a:rPr lang="en-US" sz="900" kern="1200" dirty="0">
                <a:solidFill>
                  <a:schemeClr val="tx1"/>
                </a:solidFill>
                <a:effectLst/>
                <a:latin typeface="+mn-lt"/>
                <a:ea typeface="+mn-ea"/>
                <a:cs typeface="+mn-cs"/>
              </a:rPr>
              <a:t>Perform </a:t>
            </a:r>
            <a:r>
              <a:rPr lang="en-AU" sz="900" kern="1200" dirty="0">
                <a:solidFill>
                  <a:schemeClr val="tx1"/>
                </a:solidFill>
                <a:effectLst/>
                <a:latin typeface="+mn-lt"/>
                <a:ea typeface="+mn-ea"/>
                <a:cs typeface="+mn-cs"/>
              </a:rPr>
              <a:t>cardiopulmonary resuscitation in accordance with ARC guidelines. </a:t>
            </a:r>
          </a:p>
          <a:p>
            <a:pPr marL="228600" lvl="0" indent="-228600">
              <a:buFont typeface="+mj-lt"/>
              <a:buAutoNum type="arabicPeriod"/>
            </a:pPr>
            <a:r>
              <a:rPr lang="en-US" sz="900" kern="1200" dirty="0">
                <a:solidFill>
                  <a:schemeClr val="tx1"/>
                </a:solidFill>
                <a:effectLst/>
                <a:latin typeface="+mn-lt"/>
                <a:ea typeface="+mn-ea"/>
                <a:cs typeface="+mn-cs"/>
              </a:rPr>
              <a:t>Display respectful behaviour towards casualty. </a:t>
            </a:r>
            <a:endParaRPr lang="en-AU" sz="900" kern="1200" dirty="0">
              <a:solidFill>
                <a:schemeClr val="tx1"/>
              </a:solidFill>
              <a:effectLst/>
              <a:latin typeface="+mn-lt"/>
              <a:ea typeface="+mn-ea"/>
              <a:cs typeface="+mn-cs"/>
            </a:endParaRPr>
          </a:p>
          <a:p>
            <a:pPr marL="228600" lvl="0" indent="-228600">
              <a:buFont typeface="+mj-lt"/>
              <a:buAutoNum type="arabicPeriod"/>
            </a:pPr>
            <a:r>
              <a:rPr lang="en-US" sz="900" kern="1200" dirty="0">
                <a:solidFill>
                  <a:schemeClr val="tx1"/>
                </a:solidFill>
                <a:effectLst/>
                <a:latin typeface="+mn-lt"/>
                <a:ea typeface="+mn-ea"/>
                <a:cs typeface="+mn-cs"/>
              </a:rPr>
              <a:t>Operate automated external defibrillator (AED) according to manufacturer’s instructions</a:t>
            </a:r>
            <a:endParaRPr lang="en-AU" sz="900" kern="1200" dirty="0">
              <a:solidFill>
                <a:schemeClr val="tx1"/>
              </a:solidFill>
              <a:effectLst/>
              <a:latin typeface="+mn-lt"/>
              <a:ea typeface="+mn-ea"/>
              <a:cs typeface="+mn-cs"/>
            </a:endParaRPr>
          </a:p>
          <a:p>
            <a:r>
              <a:rPr lang="en-AU" sz="900" i="1" kern="1200" dirty="0">
                <a:solidFill>
                  <a:schemeClr val="tx1"/>
                </a:solidFill>
                <a:effectLst/>
                <a:latin typeface="+mn-lt"/>
                <a:ea typeface="+mn-ea"/>
                <a:cs typeface="+mn-cs"/>
              </a:rPr>
              <a:t>3. Communicate details of the incident</a:t>
            </a:r>
            <a:endParaRPr lang="en-AU" sz="900" kern="1200" dirty="0">
              <a:solidFill>
                <a:schemeClr val="tx1"/>
              </a:solidFill>
              <a:effectLst/>
              <a:latin typeface="+mn-lt"/>
              <a:ea typeface="+mn-ea"/>
              <a:cs typeface="+mn-cs"/>
            </a:endParaRPr>
          </a:p>
          <a:p>
            <a:pPr marL="228600" lvl="0" indent="-228600">
              <a:buFont typeface="+mj-lt"/>
              <a:buAutoNum type="arabicPeriod"/>
            </a:pPr>
            <a:r>
              <a:rPr lang="en-US" sz="900" kern="1200" dirty="0">
                <a:solidFill>
                  <a:schemeClr val="tx1"/>
                </a:solidFill>
                <a:effectLst/>
                <a:latin typeface="+mn-lt"/>
                <a:ea typeface="+mn-ea"/>
                <a:cs typeface="+mn-cs"/>
              </a:rPr>
              <a:t>Accurately convey incident details to emergency response services</a:t>
            </a:r>
            <a:endParaRPr lang="en-AU" sz="900" kern="1200" dirty="0">
              <a:solidFill>
                <a:schemeClr val="tx1"/>
              </a:solidFill>
              <a:effectLst/>
              <a:latin typeface="+mn-lt"/>
              <a:ea typeface="+mn-ea"/>
              <a:cs typeface="+mn-cs"/>
            </a:endParaRPr>
          </a:p>
          <a:p>
            <a:pPr marL="228600" lvl="0" indent="-228600">
              <a:buFont typeface="+mj-lt"/>
              <a:buAutoNum type="arabicPeriod"/>
            </a:pPr>
            <a:r>
              <a:rPr lang="en-US" sz="900" kern="1200" dirty="0">
                <a:solidFill>
                  <a:schemeClr val="tx1"/>
                </a:solidFill>
                <a:effectLst/>
                <a:latin typeface="+mn-lt"/>
                <a:ea typeface="+mn-ea"/>
                <a:cs typeface="+mn-cs"/>
              </a:rPr>
              <a:t>Report details of incident to workplace supervisor as appropriate</a:t>
            </a:r>
            <a:endParaRPr lang="en-AU" sz="900" kern="1200" dirty="0">
              <a:solidFill>
                <a:schemeClr val="tx1"/>
              </a:solidFill>
              <a:effectLst/>
              <a:latin typeface="+mn-lt"/>
              <a:ea typeface="+mn-ea"/>
              <a:cs typeface="+mn-cs"/>
            </a:endParaRPr>
          </a:p>
          <a:p>
            <a:pPr marL="228600" lvl="0" indent="-228600">
              <a:buFont typeface="+mj-lt"/>
              <a:buAutoNum type="arabicPeriod"/>
            </a:pPr>
            <a:r>
              <a:rPr lang="en-US" sz="900" kern="1200" dirty="0">
                <a:solidFill>
                  <a:schemeClr val="tx1"/>
                </a:solidFill>
                <a:effectLst/>
                <a:latin typeface="+mn-lt"/>
                <a:ea typeface="+mn-ea"/>
                <a:cs typeface="+mn-cs"/>
              </a:rPr>
              <a:t>Maintain confidentiality of records and information in line with statutory and / or organisational policies</a:t>
            </a:r>
            <a:endParaRPr lang="en-US" dirty="0">
              <a:solidFill>
                <a:srgbClr val="C00000"/>
              </a:solidFill>
              <a:latin typeface="+mn-lt"/>
            </a:endParaRPr>
          </a:p>
          <a:p>
            <a:pPr marL="228600" indent="-228600">
              <a:buFont typeface="+mj-lt"/>
              <a:buAutoNum type="arabicParenR"/>
            </a:pPr>
            <a:endParaRPr lang="en-AU" sz="1050"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5</a:t>
            </a:fld>
            <a:endParaRPr lang="en-US" dirty="0"/>
          </a:p>
        </p:txBody>
      </p:sp>
    </p:spTree>
    <p:extLst>
      <p:ext uri="{BB962C8B-B14F-4D97-AF65-F5344CB8AC3E}">
        <p14:creationId xmlns:p14="http://schemas.microsoft.com/office/powerpoint/2010/main" val="1468958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i="1" dirty="0"/>
              <a:t>First must ask for consent.</a:t>
            </a:r>
          </a:p>
          <a:p>
            <a:r>
              <a:rPr lang="en-AU" dirty="0"/>
              <a:t>What’s the legal age for consent? 18</a:t>
            </a:r>
          </a:p>
          <a:p>
            <a:r>
              <a:rPr lang="en-AU" dirty="0"/>
              <a:t>Who do you contact if not 18? Parents or guardian</a:t>
            </a:r>
            <a:r>
              <a:rPr lang="en-AU" baseline="0" dirty="0"/>
              <a:t>. </a:t>
            </a:r>
            <a:r>
              <a:rPr lang="en-AU" b="1" i="1" baseline="0" dirty="0"/>
              <a:t>Where possible?</a:t>
            </a:r>
          </a:p>
          <a:p>
            <a:r>
              <a:rPr lang="en-AU" b="1" i="1" baseline="0" dirty="0"/>
              <a:t>Children and young people under 18</a:t>
            </a:r>
          </a:p>
          <a:p>
            <a:r>
              <a:rPr lang="en-AU" baseline="0" dirty="0"/>
              <a:t>For children and young people under 18, a parent or guardian can agree to treatment on the child’s behalf (in most cases). </a:t>
            </a:r>
          </a:p>
          <a:p>
            <a:r>
              <a:rPr lang="en-AU" baseline="0" dirty="0"/>
              <a:t>However, there are some decisions about special medical procedures that can’t be decided by a parent or guardian and must be decided by the Family Court. You should get legal advice.   </a:t>
            </a:r>
          </a:p>
          <a:p>
            <a:r>
              <a:rPr lang="en-AU" b="1" i="1" baseline="0" dirty="0"/>
              <a:t>A child or young person under 18 may make decisions about their own medical treatment if they’re capable of understanding its significance</a:t>
            </a:r>
            <a:r>
              <a:rPr lang="en-AU" baseline="0" dirty="0"/>
              <a:t>.</a:t>
            </a:r>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15</a:t>
            </a:fld>
            <a:endParaRPr lang="en-US" dirty="0"/>
          </a:p>
        </p:txBody>
      </p:sp>
    </p:spTree>
    <p:extLst>
      <p:ext uri="{BB962C8B-B14F-4D97-AF65-F5344CB8AC3E}">
        <p14:creationId xmlns:p14="http://schemas.microsoft.com/office/powerpoint/2010/main" val="2899391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Triage</a:t>
            </a:r>
          </a:p>
          <a:p>
            <a:pPr marL="171450" indent="-171450">
              <a:buFont typeface="Arial" panose="020B0604020202020204" pitchFamily="34" charset="0"/>
              <a:buChar char="•"/>
            </a:pPr>
            <a:r>
              <a:rPr lang="en-AU" dirty="0"/>
              <a:t>Prioritising treatment of casualties, who and why.</a:t>
            </a:r>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16</a:t>
            </a:fld>
            <a:endParaRPr lang="en-US" dirty="0"/>
          </a:p>
        </p:txBody>
      </p:sp>
    </p:spTree>
    <p:extLst>
      <p:ext uri="{BB962C8B-B14F-4D97-AF65-F5344CB8AC3E}">
        <p14:creationId xmlns:p14="http://schemas.microsoft.com/office/powerpoint/2010/main" val="3475481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Remember not to move unless it is life threating.</a:t>
            </a:r>
          </a:p>
          <a:p>
            <a:r>
              <a:rPr lang="en-AU" dirty="0"/>
              <a:t>E.G.; Unconscious</a:t>
            </a:r>
            <a:r>
              <a:rPr lang="en-AU" baseline="0" dirty="0"/>
              <a:t> casualty in vehicle accident slumped over the steering wheel, this is life threatening. Rescuer will need to move them by tilting the head back to open airways.</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17</a:t>
            </a:fld>
            <a:endParaRPr lang="en-US" dirty="0"/>
          </a:p>
        </p:txBody>
      </p:sp>
    </p:spTree>
    <p:extLst>
      <p:ext uri="{BB962C8B-B14F-4D97-AF65-F5344CB8AC3E}">
        <p14:creationId xmlns:p14="http://schemas.microsoft.com/office/powerpoint/2010/main" val="1226980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AU" sz="1200" dirty="0"/>
              <a:t>Seek assistance from others.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a:t>R</a:t>
            </a:r>
            <a:r>
              <a:rPr lang="en-AU" sz="1200" dirty="0" err="1"/>
              <a:t>emember</a:t>
            </a:r>
            <a:r>
              <a:rPr lang="en-AU" sz="1200" dirty="0"/>
              <a:t>!</a:t>
            </a:r>
          </a:p>
          <a:p>
            <a:pPr marL="0" marR="0" indent="0" algn="l" defTabSz="914400" rtl="0" eaLnBrk="0" fontAlgn="base" latinLnBrk="0" hangingPunct="0">
              <a:lnSpc>
                <a:spcPct val="100000"/>
              </a:lnSpc>
              <a:spcBef>
                <a:spcPct val="30000"/>
              </a:spcBef>
              <a:spcAft>
                <a:spcPct val="0"/>
              </a:spcAft>
              <a:buClrTx/>
              <a:buSzTx/>
              <a:buFontTx/>
              <a:buNone/>
              <a:tabLst/>
              <a:defRPr/>
            </a:pPr>
            <a:r>
              <a:rPr lang="en-AU" sz="1200" dirty="0"/>
              <a:t>Unconsciousness is a state of unrousable unresponsiveness, where the casualty is unaware of their surroundings and no purposeful response can be obtained.</a:t>
            </a:r>
          </a:p>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18</a:t>
            </a:fld>
            <a:endParaRPr lang="en-US" dirty="0"/>
          </a:p>
        </p:txBody>
      </p:sp>
    </p:spTree>
    <p:extLst>
      <p:ext uri="{BB962C8B-B14F-4D97-AF65-F5344CB8AC3E}">
        <p14:creationId xmlns:p14="http://schemas.microsoft.com/office/powerpoint/2010/main" val="5951426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AU" sz="1000" b="1" dirty="0"/>
              <a:t>Seek assistance from emergency response services. </a:t>
            </a:r>
          </a:p>
          <a:p>
            <a:r>
              <a:rPr lang="en-AU" dirty="0"/>
              <a:t>You may have to walk away a short</a:t>
            </a:r>
            <a:r>
              <a:rPr lang="en-AU" baseline="0" dirty="0"/>
              <a:t> distance to do this eg next door or room. </a:t>
            </a:r>
          </a:p>
          <a:p>
            <a:r>
              <a:rPr lang="en-AU" i="1" baseline="0" dirty="0"/>
              <a:t>Not a 30km hike or bike ride.</a:t>
            </a:r>
            <a:r>
              <a:rPr lang="en-AU" baseline="0" dirty="0"/>
              <a:t> </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19</a:t>
            </a:fld>
            <a:endParaRPr lang="en-US" dirty="0"/>
          </a:p>
        </p:txBody>
      </p:sp>
    </p:spTree>
    <p:extLst>
      <p:ext uri="{BB962C8B-B14F-4D97-AF65-F5344CB8AC3E}">
        <p14:creationId xmlns:p14="http://schemas.microsoft.com/office/powerpoint/2010/main" val="9311939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a:t>First to check mouth is cleared before tilt head backwards. </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20</a:t>
            </a:fld>
            <a:endParaRPr lang="en-US" dirty="0"/>
          </a:p>
        </p:txBody>
      </p:sp>
    </p:spTree>
    <p:extLst>
      <p:ext uri="{BB962C8B-B14F-4D97-AF65-F5344CB8AC3E}">
        <p14:creationId xmlns:p14="http://schemas.microsoft.com/office/powerpoint/2010/main" val="8732088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AU" dirty="0"/>
              <a:t>Opening Airways you discover fluid or vomit what do you do?</a:t>
            </a:r>
          </a:p>
          <a:p>
            <a:r>
              <a:rPr lang="en-US" dirty="0"/>
              <a:t>Roll casualty </a:t>
            </a:r>
            <a:r>
              <a:rPr lang="en-AU" dirty="0"/>
              <a:t>into recovery or lateral and clear.</a:t>
            </a:r>
          </a:p>
          <a:p>
            <a:r>
              <a:rPr lang="en-US" dirty="0"/>
              <a:t>Cover the supporting of the neck in case of spinal injury.</a:t>
            </a:r>
            <a:endParaRPr lang="en-AU" dirty="0"/>
          </a:p>
        </p:txBody>
      </p:sp>
      <p:sp>
        <p:nvSpPr>
          <p:cNvPr id="4" name="Slide Number Placeholder 3"/>
          <p:cNvSpPr>
            <a:spLocks noGrp="1"/>
          </p:cNvSpPr>
          <p:nvPr>
            <p:ph type="sldNum" sz="quarter" idx="5"/>
          </p:nvPr>
        </p:nvSpPr>
        <p:spPr/>
        <p:txBody>
          <a:bodyPr/>
          <a:lstStyle/>
          <a:p>
            <a:pPr>
              <a:defRPr/>
            </a:pPr>
            <a:fld id="{43E3351A-70E4-4C74-B0AC-153F917F8A90}" type="slidenum">
              <a:rPr lang="en-US" smtClean="0"/>
              <a:pPr>
                <a:defRPr/>
              </a:pPr>
              <a:t>21</a:t>
            </a:fld>
            <a:endParaRPr lang="en-US" dirty="0"/>
          </a:p>
        </p:txBody>
      </p:sp>
    </p:spTree>
    <p:extLst>
      <p:ext uri="{BB962C8B-B14F-4D97-AF65-F5344CB8AC3E}">
        <p14:creationId xmlns:p14="http://schemas.microsoft.com/office/powerpoint/2010/main" val="4011528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AU" dirty="0"/>
              <a:t>Exception to this rule is in submersion injuries or where airway is obstructed with fluid (vomit or blood)</a:t>
            </a:r>
          </a:p>
        </p:txBody>
      </p:sp>
      <p:sp>
        <p:nvSpPr>
          <p:cNvPr id="4" name="Slide Number Placeholder 3"/>
          <p:cNvSpPr>
            <a:spLocks noGrp="1"/>
          </p:cNvSpPr>
          <p:nvPr>
            <p:ph type="sldNum" sz="quarter" idx="5"/>
          </p:nvPr>
        </p:nvSpPr>
        <p:spPr/>
        <p:txBody>
          <a:bodyPr/>
          <a:lstStyle/>
          <a:p>
            <a:pPr>
              <a:defRPr/>
            </a:pPr>
            <a:fld id="{43E3351A-70E4-4C74-B0AC-153F917F8A90}" type="slidenum">
              <a:rPr lang="en-US" smtClean="0"/>
              <a:pPr>
                <a:defRPr/>
              </a:pPr>
              <a:t>22</a:t>
            </a:fld>
            <a:endParaRPr lang="en-US" dirty="0"/>
          </a:p>
        </p:txBody>
      </p:sp>
    </p:spTree>
    <p:extLst>
      <p:ext uri="{BB962C8B-B14F-4D97-AF65-F5344CB8AC3E}">
        <p14:creationId xmlns:p14="http://schemas.microsoft.com/office/powerpoint/2010/main" val="24083478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i="1" dirty="0"/>
              <a:t>Do not </a:t>
            </a:r>
            <a:r>
              <a:rPr lang="en-AU" dirty="0"/>
              <a:t>try</a:t>
            </a:r>
            <a:r>
              <a:rPr lang="en-AU" baseline="0" dirty="0"/>
              <a:t> to </a:t>
            </a:r>
            <a:r>
              <a:rPr lang="en-AU" dirty="0"/>
              <a:t>dig</a:t>
            </a:r>
            <a:r>
              <a:rPr lang="en-AU" baseline="0" dirty="0"/>
              <a:t> out blockage in airways if you can’t see it, only remove what you can see.</a:t>
            </a:r>
          </a:p>
          <a:p>
            <a:r>
              <a:rPr lang="en-AU" baseline="0" dirty="0"/>
              <a:t>There (3) level of controls are, but first always check the airway to see if it can be cleared!!!</a:t>
            </a:r>
          </a:p>
          <a:p>
            <a:pPr marL="171450" indent="-171450">
              <a:buFont typeface="Arial" panose="020B0604020202020204" pitchFamily="34" charset="0"/>
              <a:buChar char="•"/>
            </a:pPr>
            <a:r>
              <a:rPr lang="en-AU" baseline="0" dirty="0"/>
              <a:t>Encourage coughing (conscious partial restriction of airway) </a:t>
            </a:r>
          </a:p>
          <a:p>
            <a:pPr marL="171450" indent="-171450">
              <a:buFont typeface="Arial" panose="020B0604020202020204" pitchFamily="34" charset="0"/>
              <a:buChar char="•"/>
            </a:pPr>
            <a:r>
              <a:rPr lang="en-AU" baseline="0" dirty="0"/>
              <a:t>Five firm blows to mid back (use gravity); then five sharp compression (not full depth); (conscious full restriction of airway)</a:t>
            </a:r>
          </a:p>
          <a:p>
            <a:pPr marL="171450" indent="-171450">
              <a:buFont typeface="Arial" panose="020B0604020202020204" pitchFamily="34" charset="0"/>
              <a:buChar char="•"/>
            </a:pPr>
            <a:r>
              <a:rPr lang="en-AU" baseline="0" dirty="0"/>
              <a:t>Unconscious, unresponsive &amp; not breathing, commence CPR </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23</a:t>
            </a:fld>
            <a:endParaRPr lang="en-US" dirty="0"/>
          </a:p>
        </p:txBody>
      </p:sp>
    </p:spTree>
    <p:extLst>
      <p:ext uri="{BB962C8B-B14F-4D97-AF65-F5344CB8AC3E}">
        <p14:creationId xmlns:p14="http://schemas.microsoft.com/office/powerpoint/2010/main" val="3885618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normal breathing? (next slide)</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24</a:t>
            </a:fld>
            <a:endParaRPr lang="en-US" dirty="0"/>
          </a:p>
        </p:txBody>
      </p:sp>
    </p:spTree>
    <p:extLst>
      <p:ext uri="{BB962C8B-B14F-4D97-AF65-F5344CB8AC3E}">
        <p14:creationId xmlns:p14="http://schemas.microsoft.com/office/powerpoint/2010/main" val="1462941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i="1" dirty="0"/>
              <a:t>Introduction things to remember.</a:t>
            </a:r>
          </a:p>
          <a:p>
            <a:r>
              <a:rPr lang="en-AU" dirty="0"/>
              <a:t>CPR is the initial treatment given to a person who’s heart has failed. </a:t>
            </a:r>
          </a:p>
          <a:p>
            <a:endParaRPr lang="en-AU" dirty="0"/>
          </a:p>
          <a:p>
            <a:r>
              <a:rPr lang="en-AU" dirty="0"/>
              <a:t>Your role as a first aider is to help the casualty until the next level of medical care arrives</a:t>
            </a:r>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7</a:t>
            </a:fld>
            <a:endParaRPr lang="en-US" dirty="0"/>
          </a:p>
        </p:txBody>
      </p:sp>
    </p:spTree>
    <p:extLst>
      <p:ext uri="{BB962C8B-B14F-4D97-AF65-F5344CB8AC3E}">
        <p14:creationId xmlns:p14="http://schemas.microsoft.com/office/powerpoint/2010/main" val="1479205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solidFill>
                  <a:schemeClr val="tx1"/>
                </a:solidFill>
                <a:effectLst/>
                <a:latin typeface="Arial" charset="0"/>
                <a:ea typeface="+mn-ea"/>
                <a:cs typeface="+mn-cs"/>
              </a:rPr>
              <a:t>Normal respiration</a:t>
            </a:r>
            <a:r>
              <a:rPr lang="en-AU" sz="1200" b="0" kern="1200" dirty="0">
                <a:solidFill>
                  <a:schemeClr val="tx1"/>
                </a:solidFill>
                <a:effectLst/>
                <a:latin typeface="Arial" charset="0"/>
                <a:ea typeface="+mn-ea"/>
                <a:cs typeface="+mn-cs"/>
              </a:rPr>
              <a:t> rates for;</a:t>
            </a:r>
          </a:p>
          <a:p>
            <a:r>
              <a:rPr lang="en-AU" sz="1200" b="0" kern="1200" dirty="0">
                <a:solidFill>
                  <a:schemeClr val="tx1"/>
                </a:solidFill>
                <a:effectLst/>
                <a:latin typeface="Arial" charset="0"/>
                <a:ea typeface="+mn-ea"/>
                <a:cs typeface="+mn-cs"/>
              </a:rPr>
              <a:t>Adults at rest, range from 12 to 18 breaths per minute.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AU" sz="1200" b="0" kern="1200" dirty="0">
                <a:solidFill>
                  <a:schemeClr val="tx1"/>
                </a:solidFill>
                <a:effectLst/>
                <a:latin typeface="Arial" charset="0"/>
                <a:ea typeface="+mn-ea"/>
                <a:cs typeface="+mn-cs"/>
              </a:rPr>
              <a:t>Child between 1 to 8 at rest, range from 25 to 30 breaths per minute.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AU" sz="1200" b="0" kern="1200" dirty="0">
                <a:solidFill>
                  <a:schemeClr val="tx1"/>
                </a:solidFill>
                <a:effectLst/>
                <a:latin typeface="Arial" charset="0"/>
                <a:ea typeface="+mn-ea"/>
                <a:cs typeface="+mn-cs"/>
              </a:rPr>
              <a:t>Infants at rest, range from 25 to 50 breaths per minute.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kern="1200" dirty="0">
              <a:solidFill>
                <a:schemeClr val="tx1"/>
              </a:solidFill>
              <a:effectLst/>
              <a:latin typeface="Arial"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kern="1200" dirty="0">
                <a:solidFill>
                  <a:schemeClr val="tx1"/>
                </a:solidFill>
                <a:effectLst/>
                <a:latin typeface="Arial" charset="0"/>
                <a:ea typeface="+mn-ea"/>
                <a:cs typeface="+mn-cs"/>
              </a:rPr>
              <a:t>W</a:t>
            </a:r>
            <a:r>
              <a:rPr lang="en-AU" sz="1200" b="0" kern="1200" dirty="0">
                <a:solidFill>
                  <a:schemeClr val="tx1"/>
                </a:solidFill>
                <a:effectLst/>
                <a:latin typeface="Arial" charset="0"/>
                <a:ea typeface="+mn-ea"/>
                <a:cs typeface="+mn-cs"/>
              </a:rPr>
              <a:t>hen active we take a breath every second.</a:t>
            </a:r>
          </a:p>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25</a:t>
            </a:fld>
            <a:endParaRPr lang="en-US" dirty="0"/>
          </a:p>
        </p:txBody>
      </p:sp>
    </p:spTree>
    <p:extLst>
      <p:ext uri="{BB962C8B-B14F-4D97-AF65-F5344CB8AC3E}">
        <p14:creationId xmlns:p14="http://schemas.microsoft.com/office/powerpoint/2010/main" val="41905200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one of the most important stages where</a:t>
            </a:r>
            <a:r>
              <a:rPr lang="en-AU" baseline="0" dirty="0"/>
              <a:t> you </a:t>
            </a:r>
            <a:r>
              <a:rPr lang="en-AU" dirty="0"/>
              <a:t>decide</a:t>
            </a:r>
            <a:r>
              <a:rPr lang="en-AU" baseline="0" dirty="0"/>
              <a:t> if the casualty is</a:t>
            </a:r>
            <a:r>
              <a:rPr lang="en-AU" dirty="0"/>
              <a:t>;</a:t>
            </a:r>
          </a:p>
          <a:p>
            <a:r>
              <a:rPr lang="en-AU" dirty="0"/>
              <a:t>Breathing vs, Abnormal or Not breathing</a:t>
            </a:r>
            <a:r>
              <a:rPr lang="en-AU" baseline="0" dirty="0"/>
              <a:t> </a:t>
            </a:r>
            <a:r>
              <a:rPr lang="en-AU" dirty="0"/>
              <a:t>at all.</a:t>
            </a:r>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26</a:t>
            </a:fld>
            <a:endParaRPr lang="en-US" dirty="0"/>
          </a:p>
        </p:txBody>
      </p:sp>
    </p:spTree>
    <p:extLst>
      <p:ext uri="{BB962C8B-B14F-4D97-AF65-F5344CB8AC3E}">
        <p14:creationId xmlns:p14="http://schemas.microsoft.com/office/powerpoint/2010/main" val="41101264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r>
              <a:rPr lang="en-AU" dirty="0"/>
              <a:t>In Queensland, around 90 spinal cord injuries are sustained every year.</a:t>
            </a:r>
          </a:p>
          <a:p>
            <a:r>
              <a:rPr lang="en-AU" dirty="0"/>
              <a:t>  The most common age to sustain a spinal cord injury is between the ages of 15 and 30, </a:t>
            </a:r>
          </a:p>
          <a:p>
            <a:r>
              <a:rPr lang="en-AU" dirty="0"/>
              <a:t>The current cost of providing basic support for a person who has sustained a spinal cord injury at age 20 and who has a life expectancy to age 70, and for those on mechanical ventilation to the age of 50 is:</a:t>
            </a:r>
          </a:p>
          <a:p>
            <a:r>
              <a:rPr lang="en-AU" dirty="0"/>
              <a:t>For a person with paraplegia </a:t>
            </a:r>
            <a:r>
              <a:rPr lang="en-AU" b="1" dirty="0"/>
              <a:t>$1,057,000</a:t>
            </a:r>
            <a:br>
              <a:rPr lang="en-AU" dirty="0"/>
            </a:br>
            <a:r>
              <a:rPr lang="en-AU" dirty="0"/>
              <a:t>For a person with quadriplegia</a:t>
            </a:r>
            <a:r>
              <a:rPr lang="en-AU" b="1" dirty="0"/>
              <a:t> $8,392,000</a:t>
            </a:r>
            <a:br>
              <a:rPr lang="en-AU" dirty="0"/>
            </a:br>
            <a:r>
              <a:rPr lang="en-AU" dirty="0"/>
              <a:t>For a person with high level quadriplegia requiring mechanical ventilation </a:t>
            </a:r>
            <a:r>
              <a:rPr lang="en-AU" b="1" dirty="0"/>
              <a:t>$12,357,000</a:t>
            </a:r>
          </a:p>
          <a:p>
            <a:r>
              <a:rPr lang="en-AU" b="1" dirty="0"/>
              <a:t>The annual costs, including hospitalisation, personal assistance, equipment and home modifications, for 90 newly-injured people to return home each year in Queensland is:</a:t>
            </a:r>
          </a:p>
          <a:p>
            <a:r>
              <a:rPr lang="en-AU" b="1" dirty="0"/>
              <a:t>45 patients with paraplegia ($167,500 per patient) $7,737,500</a:t>
            </a:r>
            <a:br>
              <a:rPr lang="en-AU" b="1" dirty="0"/>
            </a:br>
            <a:r>
              <a:rPr lang="en-AU" b="1" dirty="0"/>
              <a:t>43 patients with quadriplegia ($ 392,000 per patient) $16,856,000</a:t>
            </a:r>
            <a:br>
              <a:rPr lang="en-AU" b="1" dirty="0"/>
            </a:br>
            <a:r>
              <a:rPr lang="en-AU" b="1" dirty="0"/>
              <a:t>2 patients with high level quadriplegia requiring mechanical ventilation ($1,047,000 per patient) $2,094,000</a:t>
            </a:r>
          </a:p>
          <a:p>
            <a:r>
              <a:rPr lang="en-AU" b="1" dirty="0"/>
              <a:t>Total annual costs: $26,687,500</a:t>
            </a:r>
          </a:p>
          <a:p>
            <a:r>
              <a:rPr lang="en-AU" dirty="0"/>
              <a:t>In Australia, nearly 400 people sustain a spinal cord injury every year. </a:t>
            </a:r>
          </a:p>
          <a:p>
            <a:endParaRPr lang="en-AU" dirty="0"/>
          </a:p>
        </p:txBody>
      </p:sp>
    </p:spTree>
    <p:extLst>
      <p:ext uri="{BB962C8B-B14F-4D97-AF65-F5344CB8AC3E}">
        <p14:creationId xmlns:p14="http://schemas.microsoft.com/office/powerpoint/2010/main" val="37543774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p:spPr>
        <p:txBody>
          <a:bodyPr/>
          <a:lstStyle/>
          <a:p>
            <a:r>
              <a:rPr lang="en-AU" dirty="0"/>
              <a:t>Ensure we are supporting head and neck for</a:t>
            </a:r>
            <a:r>
              <a:rPr lang="en-AU" baseline="0" dirty="0"/>
              <a:t> any suspected spinal injury.</a:t>
            </a:r>
          </a:p>
          <a:p>
            <a:endParaRPr lang="en-AU" dirty="0"/>
          </a:p>
        </p:txBody>
      </p:sp>
    </p:spTree>
    <p:extLst>
      <p:ext uri="{BB962C8B-B14F-4D97-AF65-F5344CB8AC3E}">
        <p14:creationId xmlns:p14="http://schemas.microsoft.com/office/powerpoint/2010/main" val="17506492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Abnormal breathing </a:t>
            </a:r>
          </a:p>
          <a:p>
            <a:pPr marL="171450" indent="-171450">
              <a:buFont typeface="Arial" panose="020B0604020202020204" pitchFamily="34" charset="0"/>
              <a:buChar char="•"/>
            </a:pPr>
            <a:r>
              <a:rPr lang="en-AU" dirty="0"/>
              <a:t>Gasping</a:t>
            </a:r>
          </a:p>
          <a:p>
            <a:pPr marL="171450" indent="-171450">
              <a:buFont typeface="Arial" panose="020B0604020202020204" pitchFamily="34" charset="0"/>
              <a:buChar char="•"/>
            </a:pPr>
            <a:r>
              <a:rPr lang="en-AU" dirty="0"/>
              <a:t>Noisy breathing, such as wheezing or gurgling</a:t>
            </a:r>
          </a:p>
          <a:p>
            <a:pPr marL="171450" indent="-171450">
              <a:buFont typeface="Arial" panose="020B0604020202020204" pitchFamily="34" charset="0"/>
              <a:buChar char="•"/>
            </a:pPr>
            <a:r>
              <a:rPr lang="en-AU" dirty="0"/>
              <a:t>Breathing that is </a:t>
            </a:r>
            <a:r>
              <a:rPr lang="en-AU" baseline="0" dirty="0"/>
              <a:t>excessively fast and short.</a:t>
            </a:r>
          </a:p>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29</a:t>
            </a:fld>
            <a:endParaRPr lang="en-US" dirty="0"/>
          </a:p>
        </p:txBody>
      </p:sp>
    </p:spTree>
    <p:extLst>
      <p:ext uri="{BB962C8B-B14F-4D97-AF65-F5344CB8AC3E}">
        <p14:creationId xmlns:p14="http://schemas.microsoft.com/office/powerpoint/2010/main" val="3190410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AU" dirty="0"/>
              <a:t>Or commence CPR</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AU"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AU" dirty="0"/>
              <a:t>Why start with compression first?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AU" dirty="0"/>
              <a:t>The blood still</a:t>
            </a:r>
            <a:r>
              <a:rPr lang="en-AU" baseline="0" dirty="0"/>
              <a:t> has oxygen in it and t</a:t>
            </a:r>
            <a:r>
              <a:rPr lang="en-AU" dirty="0"/>
              <a:t>o maintain flow of oxygen</a:t>
            </a:r>
            <a:r>
              <a:rPr lang="en-AU" baseline="0" dirty="0"/>
              <a:t>ate blood around the organs and tissue which helps keep them alive. </a:t>
            </a:r>
            <a:r>
              <a:rPr lang="en-AU" dirty="0"/>
              <a:t> </a:t>
            </a:r>
          </a:p>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30</a:t>
            </a:fld>
            <a:endParaRPr lang="en-US" dirty="0"/>
          </a:p>
        </p:txBody>
      </p:sp>
    </p:spTree>
    <p:extLst>
      <p:ext uri="{BB962C8B-B14F-4D97-AF65-F5344CB8AC3E}">
        <p14:creationId xmlns:p14="http://schemas.microsoft.com/office/powerpoint/2010/main" val="31729246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31</a:t>
            </a:fld>
            <a:endParaRPr lang="en-US" dirty="0"/>
          </a:p>
        </p:txBody>
      </p:sp>
    </p:spTree>
    <p:extLst>
      <p:ext uri="{BB962C8B-B14F-4D97-AF65-F5344CB8AC3E}">
        <p14:creationId xmlns:p14="http://schemas.microsoft.com/office/powerpoint/2010/main" val="6848220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Must find</a:t>
            </a:r>
            <a:r>
              <a:rPr lang="en-AU" baseline="0" dirty="0"/>
              <a:t> the compression point first, </a:t>
            </a:r>
          </a:p>
          <a:p>
            <a:r>
              <a:rPr lang="en-AU" baseline="0" dirty="0"/>
              <a:t>(in line with the natural position of the nipple line).</a:t>
            </a:r>
          </a:p>
          <a:p>
            <a:r>
              <a:rPr lang="en-AU" baseline="0" dirty="0"/>
              <a:t>Depth &amp; rate is the same for everyone.</a:t>
            </a:r>
          </a:p>
          <a:p>
            <a:pPr marL="171450" indent="-171450">
              <a:buFont typeface="Arial" panose="020B0604020202020204" pitchFamily="34" charset="0"/>
              <a:buChar char="•"/>
            </a:pPr>
            <a:r>
              <a:rPr lang="en-AU" baseline="0" dirty="0"/>
              <a:t>Remember one hand compression for children aged 1 – 8.</a:t>
            </a:r>
          </a:p>
          <a:p>
            <a:pPr marL="171450" indent="-171450">
              <a:buFont typeface="Arial" panose="020B0604020202020204" pitchFamily="34" charset="0"/>
              <a:buChar char="•"/>
            </a:pPr>
            <a:r>
              <a:rPr lang="en-AU" baseline="0" dirty="0"/>
              <a:t>Infants two finger compression.</a:t>
            </a:r>
          </a:p>
          <a:p>
            <a:pPr marL="171450" indent="-171450">
              <a:buFont typeface="Arial" panose="020B0604020202020204" pitchFamily="34" charset="0"/>
              <a:buChar char="•"/>
            </a:pPr>
            <a:r>
              <a:rPr lang="en-AU" baseline="0" dirty="0"/>
              <a:t>Adults two hands.  </a:t>
            </a:r>
          </a:p>
          <a:p>
            <a:pPr marL="0" indent="0">
              <a:buFont typeface="Arial" panose="020B0604020202020204" pitchFamily="34" charset="0"/>
              <a:buNone/>
            </a:pPr>
            <a:r>
              <a:rPr lang="en-US" baseline="0" dirty="0"/>
              <a:t>Remember</a:t>
            </a:r>
            <a:r>
              <a:rPr lang="en-AU" baseline="0" dirty="0"/>
              <a:t>;</a:t>
            </a:r>
          </a:p>
          <a:p>
            <a:pPr marL="0" indent="0">
              <a:buFont typeface="Arial" panose="020B0604020202020204" pitchFamily="34" charset="0"/>
              <a:buNone/>
            </a:pPr>
            <a:r>
              <a:rPr lang="en-US" baseline="0" dirty="0"/>
              <a:t>Pregnant </a:t>
            </a:r>
            <a:r>
              <a:rPr lang="en-AU" baseline="0" dirty="0"/>
              <a:t>women must elevate right buttocks! </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32</a:t>
            </a:fld>
            <a:endParaRPr lang="en-US" dirty="0"/>
          </a:p>
        </p:txBody>
      </p:sp>
    </p:spTree>
    <p:extLst>
      <p:ext uri="{BB962C8B-B14F-4D97-AF65-F5344CB8AC3E}">
        <p14:creationId xmlns:p14="http://schemas.microsoft.com/office/powerpoint/2010/main" val="30586810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Breaths are to be natural breaths for adults with head tilt ,</a:t>
            </a:r>
            <a:r>
              <a:rPr lang="en-AU" baseline="0" dirty="0"/>
              <a:t> </a:t>
            </a:r>
          </a:p>
          <a:p>
            <a:r>
              <a:rPr lang="en-AU" baseline="0" dirty="0"/>
              <a:t>children 1-8 only what’s for the mouth with a slight head tilt, </a:t>
            </a:r>
          </a:p>
          <a:p>
            <a:r>
              <a:rPr lang="en-AU" baseline="0" dirty="0"/>
              <a:t>but infants have no head tilt and a soft puff (puck) of air. </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33</a:t>
            </a:fld>
            <a:endParaRPr lang="en-US" dirty="0"/>
          </a:p>
        </p:txBody>
      </p:sp>
    </p:spTree>
    <p:extLst>
      <p:ext uri="{BB962C8B-B14F-4D97-AF65-F5344CB8AC3E}">
        <p14:creationId xmlns:p14="http://schemas.microsoft.com/office/powerpoint/2010/main" val="7825212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Maintain</a:t>
            </a:r>
            <a:r>
              <a:rPr lang="en-AU" baseline="0" dirty="0"/>
              <a:t> the same rate 100 – 120 per minute.</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34</a:t>
            </a:fld>
            <a:endParaRPr lang="en-US" dirty="0"/>
          </a:p>
        </p:txBody>
      </p:sp>
    </p:spTree>
    <p:extLst>
      <p:ext uri="{BB962C8B-B14F-4D97-AF65-F5344CB8AC3E}">
        <p14:creationId xmlns:p14="http://schemas.microsoft.com/office/powerpoint/2010/main" val="414335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8</a:t>
            </a:fld>
            <a:endParaRPr lang="en-US" dirty="0"/>
          </a:p>
        </p:txBody>
      </p:sp>
    </p:spTree>
    <p:extLst>
      <p:ext uri="{BB962C8B-B14F-4D97-AF65-F5344CB8AC3E}">
        <p14:creationId xmlns:p14="http://schemas.microsoft.com/office/powerpoint/2010/main" val="1205701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AU" i="1" dirty="0"/>
              <a:t>Limitations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AU" dirty="0"/>
              <a:t>Australia’s current survival rate for out of hospital cardiac arrest is 7- 8%.</a:t>
            </a:r>
          </a:p>
          <a:p>
            <a:r>
              <a:rPr lang="en-AU" dirty="0"/>
              <a:t>This is why we have a </a:t>
            </a:r>
            <a:r>
              <a:rPr lang="en-AU" i="1" dirty="0"/>
              <a:t>Chain of Survival</a:t>
            </a:r>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35</a:t>
            </a:fld>
            <a:endParaRPr lang="en-US" dirty="0"/>
          </a:p>
        </p:txBody>
      </p:sp>
    </p:spTree>
    <p:extLst>
      <p:ext uri="{BB962C8B-B14F-4D97-AF65-F5344CB8AC3E}">
        <p14:creationId xmlns:p14="http://schemas.microsoft.com/office/powerpoint/2010/main" val="17273834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endParaRPr lang="en-AU" dirty="0"/>
          </a:p>
        </p:txBody>
      </p:sp>
      <p:sp>
        <p:nvSpPr>
          <p:cNvPr id="4" name="Slide Number Placeholder 3"/>
          <p:cNvSpPr>
            <a:spLocks noGrp="1"/>
          </p:cNvSpPr>
          <p:nvPr>
            <p:ph type="sldNum" sz="quarter" idx="5"/>
          </p:nvPr>
        </p:nvSpPr>
        <p:spPr/>
        <p:txBody>
          <a:bodyPr/>
          <a:lstStyle/>
          <a:p>
            <a:pPr>
              <a:defRPr/>
            </a:pPr>
            <a:fld id="{58D50764-AB87-4461-968B-9BA3D9E5AE60}" type="slidenum">
              <a:rPr lang="en-US" smtClean="0"/>
              <a:pPr>
                <a:defRPr/>
              </a:pPr>
              <a:t>36</a:t>
            </a:fld>
            <a:endParaRPr lang="en-US" dirty="0"/>
          </a:p>
        </p:txBody>
      </p:sp>
    </p:spTree>
    <p:extLst>
      <p:ext uri="{BB962C8B-B14F-4D97-AF65-F5344CB8AC3E}">
        <p14:creationId xmlns:p14="http://schemas.microsoft.com/office/powerpoint/2010/main" val="33995632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Responsibilities cease when they start the breath or respond.</a:t>
            </a:r>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37</a:t>
            </a:fld>
            <a:endParaRPr lang="en-US" dirty="0"/>
          </a:p>
        </p:txBody>
      </p:sp>
    </p:spTree>
    <p:extLst>
      <p:ext uri="{BB962C8B-B14F-4D97-AF65-F5344CB8AC3E}">
        <p14:creationId xmlns:p14="http://schemas.microsoft.com/office/powerpoint/2010/main" val="33615460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Responsibilities also cease when the following occur</a:t>
            </a:r>
            <a:r>
              <a:rPr lang="en-AU" baseline="0" dirty="0"/>
              <a:t>.</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38</a:t>
            </a:fld>
            <a:endParaRPr lang="en-US" dirty="0"/>
          </a:p>
        </p:txBody>
      </p:sp>
    </p:spTree>
    <p:extLst>
      <p:ext uri="{BB962C8B-B14F-4D97-AF65-F5344CB8AC3E}">
        <p14:creationId xmlns:p14="http://schemas.microsoft.com/office/powerpoint/2010/main" val="37936512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39</a:t>
            </a:fld>
            <a:endParaRPr lang="en-US" dirty="0"/>
          </a:p>
        </p:txBody>
      </p:sp>
    </p:spTree>
    <p:extLst>
      <p:ext uri="{BB962C8B-B14F-4D97-AF65-F5344CB8AC3E}">
        <p14:creationId xmlns:p14="http://schemas.microsoft.com/office/powerpoint/2010/main" val="3015855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AU" sz="1200" b="1" i="1" dirty="0"/>
              <a:t>Automated External Defibrillator don’t replace CPR.</a:t>
            </a:r>
          </a:p>
          <a:p>
            <a:r>
              <a:rPr lang="en-AU" dirty="0"/>
              <a:t>Don’t work with a normal heart rhyme </a:t>
            </a:r>
          </a:p>
          <a:p>
            <a:r>
              <a:rPr lang="en-AU" dirty="0"/>
              <a:t>Nor with flat line</a:t>
            </a:r>
          </a:p>
          <a:p>
            <a:r>
              <a:rPr lang="en-AU" i="1" dirty="0"/>
              <a:t>So must</a:t>
            </a:r>
            <a:r>
              <a:rPr lang="en-AU" i="1" baseline="0" dirty="0"/>
              <a:t> provide CPR</a:t>
            </a:r>
          </a:p>
          <a:p>
            <a:r>
              <a:rPr lang="en-AU" baseline="0" dirty="0"/>
              <a:t>Note: Don’t touch the casualty while using AED on them.</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40</a:t>
            </a:fld>
            <a:endParaRPr lang="en-US" dirty="0"/>
          </a:p>
        </p:txBody>
      </p:sp>
    </p:spTree>
    <p:extLst>
      <p:ext uri="{BB962C8B-B14F-4D97-AF65-F5344CB8AC3E}">
        <p14:creationId xmlns:p14="http://schemas.microsoft.com/office/powerpoint/2010/main" val="5227504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41</a:t>
            </a:fld>
            <a:endParaRPr lang="en-US" dirty="0"/>
          </a:p>
        </p:txBody>
      </p:sp>
    </p:spTree>
    <p:extLst>
      <p:ext uri="{BB962C8B-B14F-4D97-AF65-F5344CB8AC3E}">
        <p14:creationId xmlns:p14="http://schemas.microsoft.com/office/powerpoint/2010/main" val="29474431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42</a:t>
            </a:fld>
            <a:endParaRPr lang="en-US" dirty="0"/>
          </a:p>
        </p:txBody>
      </p:sp>
    </p:spTree>
    <p:extLst>
      <p:ext uri="{BB962C8B-B14F-4D97-AF65-F5344CB8AC3E}">
        <p14:creationId xmlns:p14="http://schemas.microsoft.com/office/powerpoint/2010/main" val="16128422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43</a:t>
            </a:fld>
            <a:endParaRPr lang="en-US" dirty="0"/>
          </a:p>
        </p:txBody>
      </p:sp>
    </p:spTree>
    <p:extLst>
      <p:ext uri="{BB962C8B-B14F-4D97-AF65-F5344CB8AC3E}">
        <p14:creationId xmlns:p14="http://schemas.microsoft.com/office/powerpoint/2010/main" val="36466267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Once cleared then give further assistance</a:t>
            </a:r>
            <a:r>
              <a:rPr lang="en-AU" baseline="0" dirty="0"/>
              <a:t> but only what or trained.</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44</a:t>
            </a:fld>
            <a:endParaRPr lang="en-US" dirty="0"/>
          </a:p>
        </p:txBody>
      </p:sp>
    </p:spTree>
    <p:extLst>
      <p:ext uri="{BB962C8B-B14F-4D97-AF65-F5344CB8AC3E}">
        <p14:creationId xmlns:p14="http://schemas.microsoft.com/office/powerpoint/2010/main" val="3832550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Who’s number one priority</a:t>
            </a:r>
            <a:r>
              <a:rPr lang="en-AU" baseline="0" dirty="0"/>
              <a:t> here?</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9</a:t>
            </a:fld>
            <a:endParaRPr lang="en-US" dirty="0"/>
          </a:p>
        </p:txBody>
      </p:sp>
    </p:spTree>
    <p:extLst>
      <p:ext uri="{BB962C8B-B14F-4D97-AF65-F5344CB8AC3E}">
        <p14:creationId xmlns:p14="http://schemas.microsoft.com/office/powerpoint/2010/main" val="12867691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Can be live threatening, it is important understanding the sign and manage them. Keep a record of all events.</a:t>
            </a:r>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45</a:t>
            </a:fld>
            <a:endParaRPr lang="en-US" dirty="0"/>
          </a:p>
        </p:txBody>
      </p:sp>
    </p:spTree>
    <p:extLst>
      <p:ext uri="{BB962C8B-B14F-4D97-AF65-F5344CB8AC3E}">
        <p14:creationId xmlns:p14="http://schemas.microsoft.com/office/powerpoint/2010/main" val="28840228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i="1" dirty="0"/>
              <a:t>DRSABCD</a:t>
            </a:r>
            <a:r>
              <a:rPr lang="en-AU" dirty="0"/>
              <a:t> for unconscious. </a:t>
            </a:r>
          </a:p>
          <a:p>
            <a:endParaRPr lang="en-AU" sz="1200" dirty="0"/>
          </a:p>
          <a:p>
            <a:r>
              <a:rPr lang="en-AU" sz="1200" dirty="0"/>
              <a:t>Control severe bleeding </a:t>
            </a:r>
          </a:p>
          <a:p>
            <a:pPr marL="171450" indent="-171450">
              <a:buFont typeface="Arial" panose="020B0604020202020204" pitchFamily="34" charset="0"/>
              <a:buChar char="•"/>
            </a:pPr>
            <a:r>
              <a:rPr lang="en-AU" sz="1200" dirty="0"/>
              <a:t>How to manage bleeding? Direct pressure, elevation &amp; reassure.</a:t>
            </a:r>
          </a:p>
          <a:p>
            <a:pPr marL="171450" indent="-171450">
              <a:buFont typeface="Arial" panose="020B0604020202020204" pitchFamily="34" charset="0"/>
              <a:buChar char="•"/>
            </a:pPr>
            <a:r>
              <a:rPr lang="en-AU" sz="1200" dirty="0"/>
              <a:t>What three type of wound are not to be elevated? Bleeding from ears,</a:t>
            </a:r>
            <a:r>
              <a:rPr lang="en-AU" sz="1200" baseline="0" dirty="0"/>
              <a:t> punched lung &amp; snake bite.</a:t>
            </a:r>
            <a:endParaRPr lang="en-AU" sz="1200" dirty="0"/>
          </a:p>
          <a:p>
            <a:endParaRPr lang="en-AU" sz="1200" dirty="0"/>
          </a:p>
          <a:p>
            <a:pPr marL="0" indent="0">
              <a:buNone/>
            </a:pPr>
            <a:r>
              <a:rPr lang="en-AU" sz="1200" i="1" dirty="0"/>
              <a:t>Reassurance</a:t>
            </a:r>
          </a:p>
          <a:p>
            <a:r>
              <a:rPr lang="en-AU" sz="1200" dirty="0"/>
              <a:t>Talk to the casualty</a:t>
            </a:r>
          </a:p>
          <a:p>
            <a:r>
              <a:rPr lang="en-AU" sz="1200" dirty="0"/>
              <a:t>Be positive while reassuring them</a:t>
            </a:r>
          </a:p>
          <a:p>
            <a:r>
              <a:rPr lang="en-AU" sz="1200" dirty="0"/>
              <a:t>Keep them comfortable</a:t>
            </a:r>
          </a:p>
          <a:p>
            <a:r>
              <a:rPr lang="en-AU" sz="1200" dirty="0"/>
              <a:t>Stay by their side until emergency arrives</a:t>
            </a:r>
          </a:p>
          <a:p>
            <a:endParaRPr lang="en-AU" sz="1200" dirty="0"/>
          </a:p>
          <a:p>
            <a:r>
              <a:rPr lang="en-AU" sz="1200" dirty="0"/>
              <a:t>Seek medical aid urgently (000)</a:t>
            </a:r>
          </a:p>
          <a:p>
            <a:r>
              <a:rPr lang="en-AU" sz="1200" dirty="0"/>
              <a:t>Raise casualty’s wounds above heart level</a:t>
            </a:r>
          </a:p>
          <a:p>
            <a:r>
              <a:rPr lang="en-AU" sz="1200" dirty="0"/>
              <a:t>Manage Bites, Burns and Breaks</a:t>
            </a:r>
          </a:p>
          <a:p>
            <a:r>
              <a:rPr lang="en-AU" sz="1200" dirty="0"/>
              <a:t>Loosen clothing: restrictive </a:t>
            </a:r>
          </a:p>
          <a:p>
            <a:r>
              <a:rPr lang="en-AU" sz="1200" dirty="0"/>
              <a:t>No food / drinks: In case they need surgery</a:t>
            </a:r>
          </a:p>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46</a:t>
            </a:fld>
            <a:endParaRPr lang="en-US" dirty="0"/>
          </a:p>
        </p:txBody>
      </p:sp>
    </p:spTree>
    <p:extLst>
      <p:ext uri="{BB962C8B-B14F-4D97-AF65-F5344CB8AC3E}">
        <p14:creationId xmlns:p14="http://schemas.microsoft.com/office/powerpoint/2010/main" val="5353325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AU" dirty="0"/>
              <a:t>Information only to be</a:t>
            </a:r>
            <a:r>
              <a:rPr lang="en-AU" baseline="0" dirty="0"/>
              <a:t> passed on to Medical staff.</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AU" baseline="0" dirty="0"/>
              <a:t>Religions &amp; beliefs must be respected</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AU" baseline="0" dirty="0"/>
              <a:t>Covering up sensitive areas for privacy.</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47</a:t>
            </a:fld>
            <a:endParaRPr lang="en-US" dirty="0"/>
          </a:p>
        </p:txBody>
      </p:sp>
    </p:spTree>
    <p:extLst>
      <p:ext uri="{BB962C8B-B14F-4D97-AF65-F5344CB8AC3E}">
        <p14:creationId xmlns:p14="http://schemas.microsoft.com/office/powerpoint/2010/main" val="32643203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Secondary survey</a:t>
            </a:r>
          </a:p>
          <a:p>
            <a:pPr marL="171450" indent="-171450">
              <a:buFont typeface="Arial" panose="020B0604020202020204" pitchFamily="34" charset="0"/>
              <a:buChar char="•"/>
            </a:pPr>
            <a:r>
              <a:rPr lang="en-AU" dirty="0"/>
              <a:t>Prioritising systematic process of a casualty</a:t>
            </a:r>
          </a:p>
          <a:p>
            <a:pPr marL="0" indent="0">
              <a:buFont typeface="Arial" panose="020B0604020202020204" pitchFamily="34" charset="0"/>
              <a:buNone/>
            </a:pPr>
            <a:r>
              <a:rPr lang="en-AU" dirty="0"/>
              <a:t>Involves</a:t>
            </a:r>
            <a:r>
              <a:rPr lang="en-AU" baseline="0" dirty="0"/>
              <a:t> three steps:</a:t>
            </a:r>
          </a:p>
          <a:p>
            <a:pPr marL="171450" indent="-171450">
              <a:buFont typeface="Arial" panose="020B0604020202020204" pitchFamily="34" charset="0"/>
              <a:buChar char="•"/>
            </a:pPr>
            <a:r>
              <a:rPr lang="en-AU" baseline="0" dirty="0"/>
              <a:t>Questioning casualty or witnesses</a:t>
            </a:r>
          </a:p>
          <a:p>
            <a:pPr marL="171450" indent="-171450">
              <a:buFont typeface="Arial" panose="020B0604020202020204" pitchFamily="34" charset="0"/>
              <a:buChar char="•"/>
            </a:pPr>
            <a:r>
              <a:rPr lang="en-AU" baseline="0" dirty="0"/>
              <a:t>Check vital signs (airway, breathing, body temp)</a:t>
            </a:r>
          </a:p>
          <a:p>
            <a:pPr marL="171450" indent="-171450">
              <a:buFont typeface="Arial" panose="020B0604020202020204" pitchFamily="34" charset="0"/>
              <a:buChar char="•"/>
            </a:pPr>
            <a:r>
              <a:rPr lang="en-AU" baseline="0" dirty="0"/>
              <a:t>Examination from head to toe.</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48</a:t>
            </a:fld>
            <a:endParaRPr lang="en-US" dirty="0"/>
          </a:p>
        </p:txBody>
      </p:sp>
    </p:spTree>
    <p:extLst>
      <p:ext uri="{BB962C8B-B14F-4D97-AF65-F5344CB8AC3E}">
        <p14:creationId xmlns:p14="http://schemas.microsoft.com/office/powerpoint/2010/main" val="23483588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i="1" kern="0" baseline="0" dirty="0">
                <a:solidFill>
                  <a:schemeClr val="tx1"/>
                </a:solidFill>
                <a:latin typeface="Source Sans Pro"/>
                <a:ea typeface="+mn-ea"/>
                <a:cs typeface="+mn-cs"/>
              </a:rPr>
              <a:t>Signs of External Bleeding;</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aseline="0" dirty="0"/>
              <a:t>Arterial</a:t>
            </a:r>
          </a:p>
          <a:p>
            <a:pPr marL="285750" indent="-285750" eaLnBrk="0" hangingPunct="0">
              <a:buSzPct val="120000"/>
              <a:buFont typeface="Arial" panose="020B0604020202020204" pitchFamily="34" charset="0"/>
              <a:buChar char="•"/>
            </a:pPr>
            <a:r>
              <a:rPr lang="en-US" sz="1200" baseline="0" dirty="0"/>
              <a:t>rapid and profuse</a:t>
            </a:r>
          </a:p>
          <a:p>
            <a:pPr marL="285750" indent="-285750" eaLnBrk="0" hangingPunct="0">
              <a:buSzPct val="120000"/>
              <a:buFont typeface="Arial" panose="020B0604020202020204" pitchFamily="34" charset="0"/>
              <a:buChar char="•"/>
            </a:pPr>
            <a:r>
              <a:rPr lang="en-US" sz="1200" baseline="0" dirty="0"/>
              <a:t>bright red in colour</a:t>
            </a:r>
          </a:p>
          <a:p>
            <a:pPr marL="285750" indent="-285750" eaLnBrk="0" hangingPunct="0">
              <a:buSzPct val="120000"/>
              <a:buFont typeface="Arial" panose="020B0604020202020204" pitchFamily="34" charset="0"/>
              <a:buChar char="•"/>
            </a:pPr>
            <a:r>
              <a:rPr lang="en-US" sz="1200" baseline="0" dirty="0"/>
              <a:t>under pressure usually spurts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AU" sz="1200" baseline="0" dirty="0"/>
              <a:t>Venous</a:t>
            </a:r>
          </a:p>
          <a:p>
            <a:pPr marL="285750" indent="-285750" eaLnBrk="0" hangingPunct="0">
              <a:buFont typeface="Arial" panose="020B0604020202020204" pitchFamily="34" charset="0"/>
              <a:buChar char="•"/>
            </a:pPr>
            <a:r>
              <a:rPr lang="en-US" sz="1200" baseline="0" dirty="0"/>
              <a:t>flows from wound at a steady rate</a:t>
            </a:r>
          </a:p>
          <a:p>
            <a:pPr marL="285750" indent="-285750" eaLnBrk="0" hangingPunct="0">
              <a:buFont typeface="Arial" panose="020B0604020202020204" pitchFamily="34" charset="0"/>
              <a:buChar char="•"/>
            </a:pPr>
            <a:r>
              <a:rPr lang="en-US" sz="1200" baseline="0" dirty="0"/>
              <a:t>dark red in colour</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AU" sz="1200" baseline="0" dirty="0"/>
              <a:t>Capillary</a:t>
            </a: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aseline="0" dirty="0"/>
              <a:t>gentle ooze from wound</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AU" sz="18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800" i="1" kern="0" dirty="0">
              <a:solidFill>
                <a:schemeClr val="tx1"/>
              </a:solidFill>
              <a:latin typeface="Source Sans Pro"/>
              <a:ea typeface="+mn-ea"/>
              <a:cs typeface="+mn-cs"/>
            </a:endParaRPr>
          </a:p>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49</a:t>
            </a:fld>
            <a:endParaRPr lang="en-US" dirty="0"/>
          </a:p>
        </p:txBody>
      </p:sp>
    </p:spTree>
    <p:extLst>
      <p:ext uri="{BB962C8B-B14F-4D97-AF65-F5344CB8AC3E}">
        <p14:creationId xmlns:p14="http://schemas.microsoft.com/office/powerpoint/2010/main" val="42371668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i="1" kern="0" dirty="0"/>
              <a:t>Red Blood cells;</a:t>
            </a:r>
          </a:p>
          <a:p>
            <a:pPr marL="171450" indent="-171450">
              <a:buFont typeface="Arial" panose="020B0604020202020204" pitchFamily="34" charset="0"/>
              <a:buChar char="•"/>
            </a:pPr>
            <a:r>
              <a:rPr lang="en-AU" sz="1200" kern="0" dirty="0"/>
              <a:t>Transports oxygen, nutrients and wastes</a:t>
            </a:r>
          </a:p>
          <a:p>
            <a:r>
              <a:rPr lang="en-AU" sz="1200" b="1" i="1" kern="0" dirty="0"/>
              <a:t>White Blood cells</a:t>
            </a:r>
          </a:p>
          <a:p>
            <a:pPr marL="171450" indent="-171450">
              <a:buFont typeface="Arial" panose="020B0604020202020204" pitchFamily="34" charset="0"/>
              <a:buChar char="•"/>
            </a:pPr>
            <a:r>
              <a:rPr lang="en-AU" sz="1200" kern="0" dirty="0"/>
              <a:t>Protects against disease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AU" sz="1200" b="1" i="1" kern="0" dirty="0"/>
              <a:t>Blood vessel are a closed circuit </a:t>
            </a:r>
          </a:p>
          <a:p>
            <a:pPr marL="171450" indent="-171450">
              <a:buFont typeface="Arial" panose="020B0604020202020204" pitchFamily="34" charset="0"/>
              <a:buChar char="•"/>
            </a:pPr>
            <a:r>
              <a:rPr lang="en-AU" sz="1200" kern="0" dirty="0"/>
              <a:t>Maintains constant body temperature</a:t>
            </a:r>
          </a:p>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50</a:t>
            </a:fld>
            <a:endParaRPr lang="en-US" dirty="0"/>
          </a:p>
        </p:txBody>
      </p:sp>
    </p:spTree>
    <p:extLst>
      <p:ext uri="{BB962C8B-B14F-4D97-AF65-F5344CB8AC3E}">
        <p14:creationId xmlns:p14="http://schemas.microsoft.com/office/powerpoint/2010/main" val="39813263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51</a:t>
            </a:fld>
            <a:endParaRPr lang="en-US" dirty="0"/>
          </a:p>
        </p:txBody>
      </p:sp>
    </p:spTree>
    <p:extLst>
      <p:ext uri="{BB962C8B-B14F-4D97-AF65-F5344CB8AC3E}">
        <p14:creationId xmlns:p14="http://schemas.microsoft.com/office/powerpoint/2010/main" val="25728562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Tree>
    <p:extLst>
      <p:ext uri="{BB962C8B-B14F-4D97-AF65-F5344CB8AC3E}">
        <p14:creationId xmlns:p14="http://schemas.microsoft.com/office/powerpoint/2010/main" val="19315703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53</a:t>
            </a:fld>
            <a:endParaRPr lang="en-US" dirty="0"/>
          </a:p>
        </p:txBody>
      </p:sp>
    </p:spTree>
    <p:extLst>
      <p:ext uri="{BB962C8B-B14F-4D97-AF65-F5344CB8AC3E}">
        <p14:creationId xmlns:p14="http://schemas.microsoft.com/office/powerpoint/2010/main" val="6837933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56</a:t>
            </a:fld>
            <a:endParaRPr lang="en-US" dirty="0"/>
          </a:p>
        </p:txBody>
      </p:sp>
    </p:spTree>
    <p:extLst>
      <p:ext uri="{BB962C8B-B14F-4D97-AF65-F5344CB8AC3E}">
        <p14:creationId xmlns:p14="http://schemas.microsoft.com/office/powerpoint/2010/main" val="3635943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Beware</a:t>
            </a:r>
            <a:r>
              <a:rPr lang="en-AU" baseline="0" dirty="0"/>
              <a:t> of hidden hazards, eg electrical.</a:t>
            </a:r>
          </a:p>
          <a:p>
            <a:pPr marL="171450" indent="-171450">
              <a:buFont typeface="Arial" panose="020B0604020202020204" pitchFamily="34" charset="0"/>
              <a:buChar char="•"/>
            </a:pPr>
            <a:r>
              <a:rPr lang="en-AU" dirty="0"/>
              <a:t>Generally because of shock you need to follow this process.</a:t>
            </a:r>
          </a:p>
          <a:p>
            <a:pPr marL="0" indent="0">
              <a:buFont typeface="Arial" panose="020B0604020202020204" pitchFamily="34" charset="0"/>
              <a:buNone/>
            </a:pPr>
            <a:r>
              <a:rPr lang="en-US" dirty="0"/>
              <a:t>QUESTION?</a:t>
            </a:r>
            <a:endParaRPr lang="en-AU" dirty="0"/>
          </a:p>
          <a:p>
            <a:pPr marL="0" indent="0">
              <a:buFont typeface="Arial" panose="020B0604020202020204" pitchFamily="34" charset="0"/>
              <a:buNone/>
            </a:pPr>
            <a:r>
              <a:rPr lang="en-AU" dirty="0"/>
              <a:t>What if it is over</a:t>
            </a:r>
            <a:r>
              <a:rPr lang="en-AU" baseline="0" dirty="0"/>
              <a:t> head power lines? </a:t>
            </a:r>
          </a:p>
          <a:p>
            <a:pPr marL="0" indent="0">
              <a:buFont typeface="Arial" panose="020B0604020202020204" pitchFamily="34" charset="0"/>
              <a:buNone/>
            </a:pPr>
            <a:r>
              <a:rPr lang="en-AU" baseline="0" dirty="0"/>
              <a:t>All to stay clear, call emergency and state the pole number.</a:t>
            </a:r>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10</a:t>
            </a:fld>
            <a:endParaRPr lang="en-US" dirty="0"/>
          </a:p>
        </p:txBody>
      </p:sp>
    </p:spTree>
    <p:extLst>
      <p:ext uri="{BB962C8B-B14F-4D97-AF65-F5344CB8AC3E}">
        <p14:creationId xmlns:p14="http://schemas.microsoft.com/office/powerpoint/2010/main" val="835245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57</a:t>
            </a:fld>
            <a:endParaRPr lang="en-US" dirty="0"/>
          </a:p>
        </p:txBody>
      </p:sp>
    </p:spTree>
    <p:extLst>
      <p:ext uri="{BB962C8B-B14F-4D97-AF65-F5344CB8AC3E}">
        <p14:creationId xmlns:p14="http://schemas.microsoft.com/office/powerpoint/2010/main" val="3923262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Other hazards eg fluids or bloods.</a:t>
            </a:r>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11</a:t>
            </a:fld>
            <a:endParaRPr lang="en-US" dirty="0"/>
          </a:p>
        </p:txBody>
      </p:sp>
    </p:spTree>
    <p:extLst>
      <p:ext uri="{BB962C8B-B14F-4D97-AF65-F5344CB8AC3E}">
        <p14:creationId xmlns:p14="http://schemas.microsoft.com/office/powerpoint/2010/main" val="1206825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dirty="0"/>
              <a:t>Understanding casualty condition.</a:t>
            </a:r>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12</a:t>
            </a:fld>
            <a:endParaRPr lang="en-US" dirty="0"/>
          </a:p>
        </p:txBody>
      </p:sp>
    </p:spTree>
    <p:extLst>
      <p:ext uri="{BB962C8B-B14F-4D97-AF65-F5344CB8AC3E}">
        <p14:creationId xmlns:p14="http://schemas.microsoft.com/office/powerpoint/2010/main" val="8123500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C51D23DB-0296-42CB-9D02-5D4062660FC8}" type="slidenum">
              <a:rPr lang="en-US" smtClean="0"/>
              <a:pPr>
                <a:defRPr/>
              </a:pPr>
              <a:t>13</a:t>
            </a:fld>
            <a:endParaRPr lang="en-US" dirty="0"/>
          </a:p>
        </p:txBody>
      </p:sp>
    </p:spTree>
    <p:extLst>
      <p:ext uri="{BB962C8B-B14F-4D97-AF65-F5344CB8AC3E}">
        <p14:creationId xmlns:p14="http://schemas.microsoft.com/office/powerpoint/2010/main" val="2934227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r>
              <a:rPr lang="en-AU" i="1" dirty="0"/>
              <a:t>Required to act in good faith and without recklessness</a:t>
            </a:r>
          </a:p>
          <a:p>
            <a:r>
              <a:rPr lang="en-AU" dirty="0"/>
              <a:t>GS – act with reasonable care and skill</a:t>
            </a:r>
          </a:p>
          <a:p>
            <a:r>
              <a:rPr lang="en-AU" dirty="0"/>
              <a:t>Vol – in accordance with instruction from organisation</a:t>
            </a:r>
          </a:p>
          <a:p>
            <a:endParaRPr lang="en-AU" sz="1000" b="0" i="1" u="none" strike="noStrike" kern="1200" baseline="0" dirty="0">
              <a:solidFill>
                <a:schemeClr val="tx1"/>
              </a:solidFill>
              <a:latin typeface="+mn-lt"/>
              <a:ea typeface="+mn-ea"/>
              <a:cs typeface="+mn-cs"/>
            </a:endParaRPr>
          </a:p>
          <a:p>
            <a:r>
              <a:rPr lang="en-AU" sz="1000" b="0" i="1" u="none" strike="noStrike" kern="1200" baseline="0" dirty="0">
                <a:solidFill>
                  <a:schemeClr val="tx1"/>
                </a:solidFill>
                <a:latin typeface="+mn-lt"/>
                <a:ea typeface="+mn-ea"/>
                <a:cs typeface="+mn-cs"/>
              </a:rPr>
              <a:t>QUEENSLAND TRAFFIC REGULATION</a:t>
            </a:r>
          </a:p>
          <a:p>
            <a:r>
              <a:rPr lang="en-AU" sz="1000" b="1" i="0" u="none" strike="noStrike" kern="1200" baseline="0" dirty="0">
                <a:solidFill>
                  <a:schemeClr val="tx1"/>
                </a:solidFill>
                <a:latin typeface="+mn-lt"/>
                <a:ea typeface="+mn-ea"/>
                <a:cs typeface="+mn-cs"/>
              </a:rPr>
              <a:t>Road incidents</a:t>
            </a:r>
          </a:p>
          <a:p>
            <a:r>
              <a:rPr lang="en-AU" sz="1000" b="1" i="0" u="none" strike="noStrike" kern="1200" baseline="0" dirty="0">
                <a:solidFill>
                  <a:schemeClr val="tx1"/>
                </a:solidFill>
                <a:latin typeface="+mn-lt"/>
                <a:ea typeface="+mn-ea"/>
                <a:cs typeface="+mn-cs"/>
              </a:rPr>
              <a:t>92 Duties and liabilities of drivers involved in road incidents</a:t>
            </a:r>
          </a:p>
          <a:p>
            <a:r>
              <a:rPr lang="en-AU" sz="1000" b="0" i="0" u="none" strike="noStrike" kern="1200" baseline="0" dirty="0">
                <a:solidFill>
                  <a:schemeClr val="tx1"/>
                </a:solidFill>
                <a:latin typeface="+mn-lt"/>
                <a:ea typeface="+mn-ea"/>
                <a:cs typeface="+mn-cs"/>
              </a:rPr>
              <a:t>(1) The driver of any vehicle, tram or animal involved on any road, or of any motor vehicle involved elsewhere than on a road, in an incident resulting in injury to or death of any person shall—</a:t>
            </a:r>
          </a:p>
          <a:p>
            <a:r>
              <a:rPr lang="en-AU" sz="1000" b="0" i="0" u="none" strike="noStrike" kern="1200" baseline="0" dirty="0">
                <a:solidFill>
                  <a:schemeClr val="tx1"/>
                </a:solidFill>
                <a:latin typeface="+mn-lt"/>
                <a:ea typeface="+mn-ea"/>
                <a:cs typeface="+mn-cs"/>
              </a:rPr>
              <a:t>(a) immediately stop the vehicle, tram or animal; and</a:t>
            </a:r>
          </a:p>
          <a:p>
            <a:r>
              <a:rPr lang="en-AU" sz="1000" b="0" i="0" u="none" strike="noStrike" kern="1200" baseline="0" dirty="0">
                <a:solidFill>
                  <a:schemeClr val="tx1"/>
                </a:solidFill>
                <a:latin typeface="+mn-lt"/>
                <a:ea typeface="+mn-ea"/>
                <a:cs typeface="+mn-cs"/>
              </a:rPr>
              <a:t>(b) if any person is injured—</a:t>
            </a:r>
          </a:p>
          <a:p>
            <a:r>
              <a:rPr lang="en-AU" sz="1000" b="0" i="0" u="none" strike="noStrike" kern="1200" baseline="0" dirty="0">
                <a:solidFill>
                  <a:schemeClr val="tx1"/>
                </a:solidFill>
                <a:latin typeface="+mn-lt"/>
                <a:ea typeface="+mn-ea"/>
                <a:cs typeface="+mn-cs"/>
              </a:rPr>
              <a:t>     (</a:t>
            </a:r>
            <a:r>
              <a:rPr lang="en-AU" sz="1000" b="0" i="0" u="none" strike="noStrike" kern="1200" baseline="0" dirty="0" err="1">
                <a:solidFill>
                  <a:schemeClr val="tx1"/>
                </a:solidFill>
                <a:latin typeface="+mn-lt"/>
                <a:ea typeface="+mn-ea"/>
                <a:cs typeface="+mn-cs"/>
              </a:rPr>
              <a:t>i</a:t>
            </a:r>
            <a:r>
              <a:rPr lang="en-AU" sz="1000" b="0" i="0" u="none" strike="noStrike" kern="1200" baseline="0" dirty="0">
                <a:solidFill>
                  <a:schemeClr val="tx1"/>
                </a:solidFill>
                <a:latin typeface="+mn-lt"/>
                <a:ea typeface="+mn-ea"/>
                <a:cs typeface="+mn-cs"/>
              </a:rPr>
              <a:t>) remain at or near the scene of the incident and immediately render such assistance as the driver can to the injured person; and</a:t>
            </a:r>
          </a:p>
          <a:p>
            <a:r>
              <a:rPr lang="en-AU" sz="1000" b="0" i="0" u="none" strike="noStrike" kern="1200" baseline="0" dirty="0">
                <a:solidFill>
                  <a:schemeClr val="tx1"/>
                </a:solidFill>
                <a:latin typeface="+mn-lt"/>
                <a:ea typeface="+mn-ea"/>
                <a:cs typeface="+mn-cs"/>
              </a:rPr>
              <a:t>     (ii) make reasonable endeavours to obtain such medical and other aid as may reasonably be required for the injured person; and etc.</a:t>
            </a:r>
            <a:endParaRPr lang="en-AU" dirty="0"/>
          </a:p>
          <a:p>
            <a:endParaRPr lang="en-AU" i="1" dirty="0"/>
          </a:p>
          <a:p>
            <a:r>
              <a:rPr lang="en-AU" i="1" dirty="0"/>
              <a:t>NORTHERN TERRITORY</a:t>
            </a:r>
          </a:p>
          <a:p>
            <a:r>
              <a:rPr lang="en-AU" sz="1000" b="1" i="1" kern="1200" dirty="0">
                <a:solidFill>
                  <a:schemeClr val="tx1"/>
                </a:solidFill>
                <a:effectLst/>
                <a:latin typeface="+mn-lt"/>
                <a:ea typeface="+mn-ea"/>
                <a:cs typeface="+mn-cs"/>
              </a:rPr>
              <a:t>S155 Failure to rescue, provide help, &amp; etc.</a:t>
            </a:r>
          </a:p>
          <a:p>
            <a:r>
              <a:rPr lang="en-AU" sz="1000" kern="1200" dirty="0">
                <a:solidFill>
                  <a:schemeClr val="tx1"/>
                </a:solidFill>
                <a:effectLst/>
                <a:latin typeface="+mn-lt"/>
                <a:ea typeface="+mn-ea"/>
                <a:cs typeface="+mn-cs"/>
              </a:rPr>
              <a:t>Any person who, being able to provide rescue, resuscitation, medical treatment, first aid or succour of any kind to a person urgently in need of it and whose life may be endangered if it is not provided, callously fails to do so is guilty of an offence and is liable to imprisonment for 7 years.</a:t>
            </a:r>
          </a:p>
          <a:p>
            <a:endParaRPr lang="en-AU" dirty="0"/>
          </a:p>
          <a:p>
            <a:endParaRPr lang="en-AU" dirty="0"/>
          </a:p>
        </p:txBody>
      </p:sp>
      <p:sp>
        <p:nvSpPr>
          <p:cNvPr id="4" name="Slide Number Placeholder 3"/>
          <p:cNvSpPr>
            <a:spLocks noGrp="1"/>
          </p:cNvSpPr>
          <p:nvPr>
            <p:ph type="sldNum" sz="quarter" idx="5"/>
          </p:nvPr>
        </p:nvSpPr>
        <p:spPr/>
        <p:txBody>
          <a:bodyPr/>
          <a:lstStyle/>
          <a:p>
            <a:pPr>
              <a:defRPr/>
            </a:pPr>
            <a:fld id="{AF4F9B56-B79F-4112-8D49-70F43A95283A}" type="slidenum">
              <a:rPr lang="en-US" smtClean="0"/>
              <a:pPr>
                <a:defRPr/>
              </a:pPr>
              <a:t>14</a:t>
            </a:fld>
            <a:endParaRPr lang="en-US" dirty="0"/>
          </a:p>
        </p:txBody>
      </p:sp>
    </p:spTree>
    <p:extLst>
      <p:ext uri="{BB962C8B-B14F-4D97-AF65-F5344CB8AC3E}">
        <p14:creationId xmlns:p14="http://schemas.microsoft.com/office/powerpoint/2010/main" val="17430772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descr="WSC - Power Point Slides - FA 01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465"/>
            <a:ext cx="9144000" cy="6858000"/>
          </a:xfrm>
          <a:prstGeom prst="rect">
            <a:avLst/>
          </a:prstGeom>
        </p:spPr>
      </p:pic>
      <p:sp>
        <p:nvSpPr>
          <p:cNvPr id="2" name="Title 1"/>
          <p:cNvSpPr>
            <a:spLocks noGrp="1"/>
          </p:cNvSpPr>
          <p:nvPr>
            <p:ph type="ctrTitle" hasCustomPrompt="1"/>
          </p:nvPr>
        </p:nvSpPr>
        <p:spPr>
          <a:xfrm>
            <a:off x="584402" y="664756"/>
            <a:ext cx="7050463" cy="1470025"/>
          </a:xfrm>
        </p:spPr>
        <p:txBody>
          <a:bodyPr/>
          <a:lstStyle>
            <a:lvl1pPr algn="l">
              <a:defRPr>
                <a:solidFill>
                  <a:schemeClr val="bg1"/>
                </a:solidFill>
              </a:defRPr>
            </a:lvl1pPr>
          </a:lstStyle>
          <a:p>
            <a:r>
              <a:rPr lang="en-AU" dirty="0"/>
              <a:t>HEADING IN CAPS GOES HERE</a:t>
            </a:r>
            <a:endParaRPr lang="en-US" dirty="0"/>
          </a:p>
        </p:txBody>
      </p:sp>
      <p:sp>
        <p:nvSpPr>
          <p:cNvPr id="3" name="Subtitle 2"/>
          <p:cNvSpPr>
            <a:spLocks noGrp="1"/>
          </p:cNvSpPr>
          <p:nvPr>
            <p:ph type="subTitle" idx="1"/>
          </p:nvPr>
        </p:nvSpPr>
        <p:spPr>
          <a:xfrm>
            <a:off x="584402" y="2288081"/>
            <a:ext cx="5637657" cy="765468"/>
          </a:xfrm>
        </p:spPr>
        <p:txBody>
          <a:bodyPr/>
          <a:lstStyle>
            <a:lvl1pPr marL="0" indent="0" algn="l">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2449434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WSC - Power Point Slides - FA 0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hasCustomPrompt="1"/>
          </p:nvPr>
        </p:nvSpPr>
        <p:spPr>
          <a:xfrm>
            <a:off x="584402" y="664756"/>
            <a:ext cx="7050463" cy="1470025"/>
          </a:xfrm>
        </p:spPr>
        <p:txBody>
          <a:bodyPr>
            <a:normAutofit/>
          </a:bodyPr>
          <a:lstStyle>
            <a:lvl1pPr algn="l">
              <a:defRPr sz="4000">
                <a:solidFill>
                  <a:schemeClr val="bg1"/>
                </a:solidFill>
              </a:defRPr>
            </a:lvl1pPr>
          </a:lstStyle>
          <a:p>
            <a:r>
              <a:rPr lang="en-AU" dirty="0"/>
              <a:t>Heading In Caps Goes Here</a:t>
            </a:r>
            <a:endParaRPr lang="en-US" dirty="0"/>
          </a:p>
        </p:txBody>
      </p:sp>
      <p:sp>
        <p:nvSpPr>
          <p:cNvPr id="3" name="Subtitle 2"/>
          <p:cNvSpPr>
            <a:spLocks noGrp="1"/>
          </p:cNvSpPr>
          <p:nvPr>
            <p:ph type="subTitle" idx="1" hasCustomPrompt="1"/>
          </p:nvPr>
        </p:nvSpPr>
        <p:spPr>
          <a:xfrm>
            <a:off x="584402" y="2288081"/>
            <a:ext cx="6322653" cy="765468"/>
          </a:xfrm>
        </p:spPr>
        <p:txBody>
          <a:bodyPr/>
          <a:lstStyle>
            <a:lvl1pPr marL="0" indent="0" algn="l">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308776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lvl1pPr>
              <a:buClr>
                <a:srgbClr val="E41D37"/>
              </a:buClr>
              <a:defRPr sz="2800"/>
            </a:lvl1pPr>
            <a:lvl2pPr>
              <a:buClr>
                <a:srgbClr val="E41D37"/>
              </a:buClr>
              <a:defRPr sz="2400"/>
            </a:lvl2pPr>
            <a:lvl3pPr>
              <a:buClr>
                <a:srgbClr val="E41D37"/>
              </a:buClr>
              <a:defRPr sz="2000"/>
            </a:lvl3pPr>
            <a:lvl4pPr>
              <a:buClr>
                <a:srgbClr val="E41D37"/>
              </a:buClr>
              <a:defRPr sz="1800"/>
            </a:lvl4pPr>
            <a:lvl5pPr>
              <a:buClr>
                <a:srgbClr val="E41D37"/>
              </a:buCl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979402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6" name="Picture 5"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lvl1pPr>
              <a:defRPr sz="4000"/>
            </a:lvl1p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buClr>
                <a:srgbClr val="E41D37"/>
              </a:buClr>
              <a:defRPr sz="2800"/>
            </a:lvl1pPr>
            <a:lvl2pPr>
              <a:buClr>
                <a:srgbClr val="E41D37"/>
              </a:buClr>
              <a:defRPr sz="2400"/>
            </a:lvl2pPr>
            <a:lvl3pPr>
              <a:buClr>
                <a:srgbClr val="E41D37"/>
              </a:buClr>
              <a:defRPr sz="2000"/>
            </a:lvl3pPr>
            <a:lvl4pPr>
              <a:buClr>
                <a:srgbClr val="E41D37"/>
              </a:buClr>
              <a:defRPr sz="1800"/>
            </a:lvl4pPr>
            <a:lvl5pPr>
              <a:buClr>
                <a:srgbClr val="E41D37"/>
              </a:buCl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buClr>
                <a:srgbClr val="E41D37"/>
              </a:buClr>
              <a:defRPr sz="2800"/>
            </a:lvl1pPr>
            <a:lvl2pPr>
              <a:buClr>
                <a:srgbClr val="E41D37"/>
              </a:buClr>
              <a:defRPr sz="2400"/>
            </a:lvl2pPr>
            <a:lvl3pPr>
              <a:buClr>
                <a:srgbClr val="E41D37"/>
              </a:buClr>
              <a:defRPr sz="2000"/>
            </a:lvl3pPr>
            <a:lvl4pPr>
              <a:buClr>
                <a:srgbClr val="E41D37"/>
              </a:buClr>
              <a:defRPr sz="1800"/>
            </a:lvl4pPr>
            <a:lvl5pPr>
              <a:buClr>
                <a:srgbClr val="E41D37"/>
              </a:buCl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461614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8" name="Picture 7"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lvl1pPr>
              <a:defRPr sz="4000"/>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buClr>
                <a:srgbClr val="E41D37"/>
              </a:buClr>
              <a:defRPr sz="2400"/>
            </a:lvl1pPr>
            <a:lvl2pPr>
              <a:buClr>
                <a:srgbClr val="E41D37"/>
              </a:buClr>
              <a:defRPr sz="2000"/>
            </a:lvl2pPr>
            <a:lvl3pPr>
              <a:buClr>
                <a:srgbClr val="E41D37"/>
              </a:buClr>
              <a:defRPr sz="1800"/>
            </a:lvl3pPr>
            <a:lvl4pPr>
              <a:buClr>
                <a:srgbClr val="E41D37"/>
              </a:buClr>
              <a:defRPr sz="1600"/>
            </a:lvl4pPr>
            <a:lvl5pPr>
              <a:buClr>
                <a:srgbClr val="E41D37"/>
              </a:buCl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buClr>
                <a:srgbClr val="E41D37"/>
              </a:buClr>
              <a:defRPr sz="2400"/>
            </a:lvl1pPr>
            <a:lvl2pPr>
              <a:buClr>
                <a:srgbClr val="E41D37"/>
              </a:buClr>
              <a:defRPr sz="2000"/>
            </a:lvl2pPr>
            <a:lvl3pPr>
              <a:buClr>
                <a:srgbClr val="E41D37"/>
              </a:buClr>
              <a:defRPr sz="1800"/>
            </a:lvl3pPr>
            <a:lvl4pPr>
              <a:buClr>
                <a:srgbClr val="E41D37"/>
              </a:buClr>
              <a:defRPr sz="1600"/>
            </a:lvl4pPr>
            <a:lvl5pPr>
              <a:buClr>
                <a:srgbClr val="E41D37"/>
              </a:buCl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333008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pic>
        <p:nvPicPr>
          <p:cNvPr id="8" name="Picture 7"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lvl1pPr>
              <a:defRPr sz="4000"/>
            </a:lvl1pPr>
          </a:lstStyle>
          <a:p>
            <a:r>
              <a:rPr lang="en-US" dirty="0"/>
              <a:t>Click to edit Master title style</a:t>
            </a:r>
          </a:p>
        </p:txBody>
      </p:sp>
      <p:sp>
        <p:nvSpPr>
          <p:cNvPr id="3" name="Text Placeholder 2"/>
          <p:cNvSpPr>
            <a:spLocks noGrp="1"/>
          </p:cNvSpPr>
          <p:nvPr>
            <p:ph type="body" idx="1"/>
          </p:nvPr>
        </p:nvSpPr>
        <p:spPr>
          <a:xfrm>
            <a:off x="457200" y="1535113"/>
            <a:ext cx="8229600" cy="639762"/>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8229600" cy="3847553"/>
          </a:xfrm>
        </p:spPr>
        <p:txBody>
          <a:bodyPr/>
          <a:lstStyle>
            <a:lvl1pPr>
              <a:buClr>
                <a:srgbClr val="E41D37"/>
              </a:buClr>
              <a:defRPr sz="2400"/>
            </a:lvl1pPr>
            <a:lvl2pPr>
              <a:buClr>
                <a:srgbClr val="E41D37"/>
              </a:buClr>
              <a:defRPr sz="2000"/>
            </a:lvl2pPr>
            <a:lvl3pPr>
              <a:buClr>
                <a:srgbClr val="E41D37"/>
              </a:buClr>
              <a:defRPr sz="1800"/>
            </a:lvl3pPr>
            <a:lvl4pPr>
              <a:buClr>
                <a:srgbClr val="E41D37"/>
              </a:buClr>
              <a:defRPr sz="1600"/>
            </a:lvl4pPr>
            <a:lvl5pPr>
              <a:buClr>
                <a:srgbClr val="E41D37"/>
              </a:buCl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68810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7" name="Picture 6"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lvl1pPr>
              <a:defRPr sz="4000"/>
            </a:lvl1pPr>
          </a:lstStyle>
          <a:p>
            <a:r>
              <a:rPr lang="en-US" dirty="0"/>
              <a:t>Click to edit Master title style</a:t>
            </a:r>
          </a:p>
        </p:txBody>
      </p:sp>
    </p:spTree>
    <p:extLst>
      <p:ext uri="{BB962C8B-B14F-4D97-AF65-F5344CB8AC3E}">
        <p14:creationId xmlns:p14="http://schemas.microsoft.com/office/powerpoint/2010/main" val="13307439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259599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6" name="Picture 5"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273050"/>
            <a:ext cx="3008313" cy="1162050"/>
          </a:xfrm>
        </p:spPr>
        <p:txBody>
          <a:bodyPr anchor="b">
            <a:normAutofit/>
          </a:bodyPr>
          <a:lstStyle>
            <a:lvl1pPr algn="l">
              <a:defRPr sz="2400" b="1"/>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buClr>
                <a:srgbClr val="E41D37"/>
              </a:buClr>
              <a:defRPr sz="2800"/>
            </a:lvl1pPr>
            <a:lvl2pPr>
              <a:buClr>
                <a:srgbClr val="E41D37"/>
              </a:buClr>
              <a:defRPr sz="2400"/>
            </a:lvl2pPr>
            <a:lvl3pPr>
              <a:buClr>
                <a:srgbClr val="E41D37"/>
              </a:buClr>
              <a:defRPr sz="2000"/>
            </a:lvl3pPr>
            <a:lvl4pPr>
              <a:buClr>
                <a:srgbClr val="E41D37"/>
              </a:buClr>
              <a:defRPr sz="1800"/>
            </a:lvl4pPr>
            <a:lvl5pPr>
              <a:buClr>
                <a:srgbClr val="E41D37"/>
              </a:buCl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39733626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6" name="Picture 5"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1792288" y="4800600"/>
            <a:ext cx="5486400" cy="566738"/>
          </a:xfrm>
        </p:spPr>
        <p:txBody>
          <a:bodyPr anchor="b">
            <a:normAutofit/>
          </a:bodyPr>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1792288" y="5367338"/>
            <a:ext cx="5486400" cy="654147"/>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extLst>
      <p:ext uri="{BB962C8B-B14F-4D97-AF65-F5344CB8AC3E}">
        <p14:creationId xmlns:p14="http://schemas.microsoft.com/office/powerpoint/2010/main" val="401411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buClr>
                <a:srgbClr val="E41D37"/>
              </a:buClr>
              <a:defRPr/>
            </a:lvl1pPr>
            <a:lvl3pPr>
              <a:buClr>
                <a:srgbClr val="E41D37"/>
              </a:buClr>
              <a:defRPr/>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24151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descr="WSC - Power Point Slides - FA 01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6465"/>
            <a:ext cx="9144000" cy="6858000"/>
          </a:xfrm>
          <a:prstGeom prst="rect">
            <a:avLst/>
          </a:prstGeom>
        </p:spPr>
      </p:pic>
      <p:sp>
        <p:nvSpPr>
          <p:cNvPr id="2" name="Title 1"/>
          <p:cNvSpPr>
            <a:spLocks noGrp="1"/>
          </p:cNvSpPr>
          <p:nvPr>
            <p:ph type="title"/>
          </p:nvPr>
        </p:nvSpPr>
        <p:spPr>
          <a:xfrm>
            <a:off x="2691680" y="5550807"/>
            <a:ext cx="6298909" cy="1184126"/>
          </a:xfrm>
        </p:spPr>
        <p:txBody>
          <a:bodyPr anchor="t">
            <a:noAutofit/>
          </a:bodyPr>
          <a:lstStyle>
            <a:lvl1pPr algn="l">
              <a:defRPr sz="3200" b="1" cap="all"/>
            </a:lvl1pPr>
          </a:lstStyle>
          <a:p>
            <a:r>
              <a:rPr lang="en-US"/>
              <a:t>Click to edit Master title style</a:t>
            </a:r>
            <a:endParaRPr lang="en-US" dirty="0"/>
          </a:p>
        </p:txBody>
      </p:sp>
    </p:spTree>
    <p:extLst>
      <p:ext uri="{BB962C8B-B14F-4D97-AF65-F5344CB8AC3E}">
        <p14:creationId xmlns:p14="http://schemas.microsoft.com/office/powerpoint/2010/main" val="3805556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6" name="Picture 5"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2508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8" name="Picture 7"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no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30582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7" name="Picture 6"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56204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06761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6" name="Picture 5" descr="WSC - Power Point Slides - FA 01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12339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397" y="-297"/>
            <a:ext cx="9144793" cy="6858594"/>
          </a:xfrm>
          <a:prstGeom prst="rect">
            <a:avLst/>
          </a:prstGeom>
        </p:spPr>
      </p:pic>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792288" y="5367338"/>
            <a:ext cx="5486400" cy="6541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54612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WSC - Power Point Slides - FA 015.jpg"/>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33194904"/>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Lst>
  <p:txStyles>
    <p:titleStyle>
      <a:lvl1pPr algn="ctr" defTabSz="457200" rtl="0" eaLnBrk="1" latinLnBrk="0" hangingPunct="1">
        <a:spcBef>
          <a:spcPct val="0"/>
        </a:spcBef>
        <a:buNone/>
        <a:defRPr sz="4400" b="1" i="0" kern="1200">
          <a:solidFill>
            <a:schemeClr val="tx1"/>
          </a:solidFill>
          <a:latin typeface="Source Sans Pro"/>
          <a:ea typeface="+mj-ea"/>
          <a:cs typeface="Source Sans Pro"/>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800" b="0" i="0" kern="1200">
          <a:solidFill>
            <a:schemeClr val="tx1"/>
          </a:solidFill>
          <a:latin typeface="Source Sans Pro"/>
          <a:ea typeface="+mn-ea"/>
          <a:cs typeface="Source Sans Pro"/>
        </a:defRPr>
      </a:lvl2pPr>
      <a:lvl3pPr marL="1143000" indent="-228600" algn="l" defTabSz="457200" rtl="0" eaLnBrk="1" latinLnBrk="0" hangingPunct="1">
        <a:spcBef>
          <a:spcPct val="20000"/>
        </a:spcBef>
        <a:buFont typeface="Arial"/>
        <a:buChar char="•"/>
        <a:defRPr sz="2400" b="0" i="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2000" b="0" i="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2000" b="0" i="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13050E-8D79-9144-A349-6A9B173446E9}" type="datetimeFigureOut">
              <a:rPr lang="en-US" smtClean="0"/>
              <a:t>7/28/2017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C1DB6F-A2E0-A04A-997B-1B56693ED71B}" type="slidenum">
              <a:rPr lang="en-US" smtClean="0"/>
              <a:t>‹#›</a:t>
            </a:fld>
            <a:endParaRPr lang="en-US"/>
          </a:p>
        </p:txBody>
      </p:sp>
    </p:spTree>
    <p:extLst>
      <p:ext uri="{BB962C8B-B14F-4D97-AF65-F5344CB8AC3E}">
        <p14:creationId xmlns:p14="http://schemas.microsoft.com/office/powerpoint/2010/main" val="1591315201"/>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Lst>
  <p:txStyles>
    <p:titleStyle>
      <a:lvl1pPr algn="ctr" defTabSz="457200" rtl="0" eaLnBrk="1" latinLnBrk="0" hangingPunct="1">
        <a:spcBef>
          <a:spcPct val="0"/>
        </a:spcBef>
        <a:buNone/>
        <a:defRPr sz="4400" b="1" i="0" kern="1200">
          <a:solidFill>
            <a:schemeClr val="tx1"/>
          </a:solidFill>
          <a:latin typeface="Source Sans Pro"/>
          <a:ea typeface="+mj-ea"/>
          <a:cs typeface="Source Sans Pro"/>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800" b="0" i="0" kern="1200">
          <a:solidFill>
            <a:schemeClr val="tx1"/>
          </a:solidFill>
          <a:latin typeface="Source Sans Pro"/>
          <a:ea typeface="+mn-ea"/>
          <a:cs typeface="Source Sans Pro"/>
        </a:defRPr>
      </a:lvl2pPr>
      <a:lvl3pPr marL="1143000" indent="-228600" algn="l" defTabSz="457200" rtl="0" eaLnBrk="1" latinLnBrk="0" hangingPunct="1">
        <a:spcBef>
          <a:spcPct val="20000"/>
        </a:spcBef>
        <a:buFont typeface="Arial"/>
        <a:buChar char="•"/>
        <a:defRPr sz="2400" b="0" i="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2000" b="0" i="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2000" b="0" i="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25.gif"/></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microsoft.com/office/2007/relationships/hdphoto" Target="../media/hdphoto2.wdp"/></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microsoft.com/office/2007/relationships/hdphoto" Target="../media/hdphoto2.wdp"/></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0.gif"/><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39.png"/><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microsoft.com/office/2007/relationships/hdphoto" Target="../media/hdphoto3.wdp"/></Relationships>
</file>

<file path=ppt/slides/_rels/slide41.xml.rels><?xml version="1.0" encoding="UTF-8" standalone="yes"?>
<Relationships xmlns="http://schemas.openxmlformats.org/package/2006/relationships"><Relationship Id="rId3" Type="http://schemas.openxmlformats.org/officeDocument/2006/relationships/hyperlink" Target="../Video's/First%20aid%20_%20CPR/1.%20Zoll%20AED%20Plus%20Defibrillator.mp4"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44.jpg"/><Relationship Id="rId4" Type="http://schemas.openxmlformats.org/officeDocument/2006/relationships/image" Target="../media/image43.jpg"/></Relationships>
</file>

<file path=ppt/slides/_rels/slide44.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48.png"/><Relationship Id="rId4" Type="http://schemas.openxmlformats.org/officeDocument/2006/relationships/notesSlide" Target="../notesSlides/notesSlide45.xml"/></Relationships>
</file>

<file path=ppt/slides/_rels/slide5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Video's/General/Shane%20Webcke.mp4"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4402" y="818056"/>
            <a:ext cx="7050463" cy="1470025"/>
          </a:xfrm>
        </p:spPr>
        <p:txBody>
          <a:bodyPr>
            <a:normAutofit fontScale="90000"/>
          </a:bodyPr>
          <a:lstStyle/>
          <a:p>
            <a:r>
              <a:rPr lang="en-AU" sz="4400" dirty="0"/>
              <a:t>Provide Cardiopulmonary Resuscitation</a:t>
            </a:r>
            <a:br>
              <a:rPr lang="en-AU" dirty="0"/>
            </a:br>
            <a:endParaRPr lang="en-US" dirty="0"/>
          </a:p>
        </p:txBody>
      </p:sp>
      <p:sp>
        <p:nvSpPr>
          <p:cNvPr id="3" name="Subtitle 2"/>
          <p:cNvSpPr>
            <a:spLocks noGrp="1"/>
          </p:cNvSpPr>
          <p:nvPr>
            <p:ph type="subTitle" idx="1"/>
          </p:nvPr>
        </p:nvSpPr>
        <p:spPr/>
        <p:txBody>
          <a:bodyPr/>
          <a:lstStyle/>
          <a:p>
            <a:r>
              <a:rPr lang="en-AU" dirty="0">
                <a:solidFill>
                  <a:schemeClr val="bg1"/>
                </a:solidFill>
              </a:rPr>
              <a:t>HLTAID001</a:t>
            </a:r>
            <a:endParaRPr lang="en-US" dirty="0">
              <a:solidFill>
                <a:schemeClr val="bg1"/>
              </a:solidFill>
            </a:endParaRPr>
          </a:p>
        </p:txBody>
      </p:sp>
    </p:spTree>
    <p:extLst>
      <p:ext uri="{BB962C8B-B14F-4D97-AF65-F5344CB8AC3E}">
        <p14:creationId xmlns:p14="http://schemas.microsoft.com/office/powerpoint/2010/main" val="1949098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3949551247"/>
              </p:ext>
            </p:extLst>
          </p:nvPr>
        </p:nvGraphicFramePr>
        <p:xfrm>
          <a:off x="457200" y="2286000"/>
          <a:ext cx="5410200" cy="3703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86432" y="2743200"/>
            <a:ext cx="2314575" cy="1981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395535" y="1417638"/>
            <a:ext cx="8305471" cy="461665"/>
          </a:xfrm>
          <a:prstGeom prst="rect">
            <a:avLst/>
          </a:prstGeom>
        </p:spPr>
        <p:txBody>
          <a:bodyPr wrap="square">
            <a:spAutoFit/>
          </a:bodyPr>
          <a:lstStyle/>
          <a:p>
            <a:pPr eaLnBrk="0" hangingPunct="0">
              <a:defRPr/>
            </a:pPr>
            <a:r>
              <a:rPr lang="en-US" sz="2400" i="1" kern="0" dirty="0">
                <a:latin typeface="Source Sans Pro"/>
                <a:ea typeface="+mj-ea"/>
                <a:cs typeface="+mj-cs"/>
              </a:rPr>
              <a:t>Electric Shock</a:t>
            </a:r>
          </a:p>
        </p:txBody>
      </p:sp>
      <p:sp>
        <p:nvSpPr>
          <p:cNvPr id="6" name="Title 5"/>
          <p:cNvSpPr>
            <a:spLocks noGrp="1"/>
          </p:cNvSpPr>
          <p:nvPr>
            <p:ph type="title"/>
          </p:nvPr>
        </p:nvSpPr>
        <p:spPr/>
        <p:txBody>
          <a:bodyPr>
            <a:normAutofit fontScale="90000"/>
          </a:bodyPr>
          <a:lstStyle/>
          <a:p>
            <a:r>
              <a:rPr lang="en-AU" dirty="0"/>
              <a:t>Respond to an emergency situation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2" name="Picture 5" descr="4-54"/>
          <p:cNvPicPr>
            <a:picLocks noChangeAspect="1" noChangeArrowheads="1"/>
          </p:cNvPicPr>
          <p:nvPr/>
        </p:nvPicPr>
        <p:blipFill>
          <a:blip r:embed="rId3" cstate="print"/>
          <a:srcRect/>
          <a:stretch>
            <a:fillRect/>
          </a:stretch>
        </p:blipFill>
        <p:spPr bwMode="auto">
          <a:xfrm>
            <a:off x="4993038" y="2718374"/>
            <a:ext cx="3505200" cy="317865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Rectangle 1"/>
          <p:cNvSpPr/>
          <p:nvPr/>
        </p:nvSpPr>
        <p:spPr>
          <a:xfrm>
            <a:off x="457200" y="1417638"/>
            <a:ext cx="4572001" cy="523220"/>
          </a:xfrm>
          <a:prstGeom prst="rect">
            <a:avLst/>
          </a:prstGeom>
        </p:spPr>
        <p:txBody>
          <a:bodyPr>
            <a:spAutoFit/>
          </a:bodyPr>
          <a:lstStyle/>
          <a:p>
            <a:pPr eaLnBrk="0" hangingPunct="0">
              <a:defRPr/>
            </a:pPr>
            <a:r>
              <a:rPr lang="en-US" sz="2800" i="1" kern="0" dirty="0">
                <a:latin typeface="Source Sans Pro"/>
                <a:ea typeface="+mj-ea"/>
                <a:cs typeface="+mj-cs"/>
              </a:rPr>
              <a:t>Infection Control</a:t>
            </a:r>
          </a:p>
        </p:txBody>
      </p:sp>
      <p:sp>
        <p:nvSpPr>
          <p:cNvPr id="3" name="Title 2"/>
          <p:cNvSpPr>
            <a:spLocks noGrp="1"/>
          </p:cNvSpPr>
          <p:nvPr>
            <p:ph type="title"/>
          </p:nvPr>
        </p:nvSpPr>
        <p:spPr/>
        <p:txBody>
          <a:bodyPr>
            <a:normAutofit fontScale="90000"/>
          </a:bodyPr>
          <a:lstStyle/>
          <a:p>
            <a:r>
              <a:rPr lang="en-AU" dirty="0"/>
              <a:t>Respond to an emergency situation</a:t>
            </a:r>
          </a:p>
        </p:txBody>
      </p:sp>
      <p:sp>
        <p:nvSpPr>
          <p:cNvPr id="5" name="Content Placeholder 4"/>
          <p:cNvSpPr>
            <a:spLocks noGrp="1"/>
          </p:cNvSpPr>
          <p:nvPr>
            <p:ph idx="1"/>
          </p:nvPr>
        </p:nvSpPr>
        <p:spPr>
          <a:xfrm>
            <a:off x="457200" y="2133599"/>
            <a:ext cx="8229600" cy="3992563"/>
          </a:xfrm>
        </p:spPr>
        <p:txBody>
          <a:bodyPr>
            <a:normAutofit/>
          </a:bodyPr>
          <a:lstStyle/>
          <a:p>
            <a:pPr marL="0" indent="0" eaLnBrk="0" hangingPunct="0">
              <a:buNone/>
            </a:pPr>
            <a:r>
              <a:rPr lang="en-AU" sz="2400" b="1" dirty="0"/>
              <a:t>Where possible:</a:t>
            </a:r>
          </a:p>
          <a:p>
            <a:pPr marL="442913" indent="-442913" eaLnBrk="0" hangingPunct="0"/>
            <a:r>
              <a:rPr lang="en-AU" sz="2400" dirty="0"/>
              <a:t>Wash hands </a:t>
            </a:r>
          </a:p>
          <a:p>
            <a:pPr marL="442913" indent="-442913" eaLnBrk="0" hangingPunct="0"/>
            <a:r>
              <a:rPr lang="en-AU" sz="2400" dirty="0"/>
              <a:t>Cover exposed cuts</a:t>
            </a:r>
          </a:p>
          <a:p>
            <a:pPr marL="442913" indent="-442913" eaLnBrk="0" hangingPunct="0"/>
            <a:r>
              <a:rPr lang="en-AU" sz="2400" dirty="0"/>
              <a:t>Wear disposable gloves</a:t>
            </a:r>
          </a:p>
          <a:p>
            <a:pPr marL="442913" indent="-442913" eaLnBrk="0" hangingPunct="0"/>
            <a:r>
              <a:rPr lang="en-AU" sz="2400" dirty="0"/>
              <a:t>Use a mask</a:t>
            </a:r>
          </a:p>
          <a:p>
            <a:pPr marL="442913" indent="-442913" eaLnBrk="0" hangingPunct="0"/>
            <a:r>
              <a:rPr lang="en-AU" sz="2400" dirty="0"/>
              <a:t>Don’t eat or drink</a:t>
            </a:r>
          </a:p>
          <a:p>
            <a:pPr marL="442913" indent="-442913" eaLnBrk="0" hangingPunct="0"/>
            <a:r>
              <a:rPr lang="en-AU" sz="2400" dirty="0"/>
              <a:t>Protect eyes</a:t>
            </a:r>
          </a:p>
          <a:p>
            <a:endParaRPr lang="en-AU"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a:t>Respond to an emergency situation</a:t>
            </a:r>
          </a:p>
        </p:txBody>
      </p:sp>
      <p:sp>
        <p:nvSpPr>
          <p:cNvPr id="4" name="Content Placeholder 3"/>
          <p:cNvSpPr>
            <a:spLocks noGrp="1"/>
          </p:cNvSpPr>
          <p:nvPr>
            <p:ph idx="1"/>
          </p:nvPr>
        </p:nvSpPr>
        <p:spPr>
          <a:xfrm>
            <a:off x="1066800" y="1600200"/>
            <a:ext cx="7315200" cy="4525963"/>
          </a:xfrm>
        </p:spPr>
        <p:txBody>
          <a:bodyPr>
            <a:normAutofit/>
          </a:bodyPr>
          <a:lstStyle/>
          <a:p>
            <a:pPr marL="0" indent="0">
              <a:buNone/>
            </a:pPr>
            <a:r>
              <a:rPr lang="en-AU" sz="2800" i="1" dirty="0"/>
              <a:t>Assess Vital Signs</a:t>
            </a:r>
          </a:p>
          <a:p>
            <a:pPr marL="0" indent="0">
              <a:buNone/>
            </a:pPr>
            <a:endParaRPr lang="en-AU" sz="2800" dirty="0"/>
          </a:p>
          <a:p>
            <a:pPr marL="0" indent="0">
              <a:buNone/>
            </a:pPr>
            <a:r>
              <a:rPr lang="en-AU" sz="2800" dirty="0"/>
              <a:t>RESPONSIVE</a:t>
            </a:r>
          </a:p>
          <a:p>
            <a:endParaRPr lang="en-AU" sz="2800" dirty="0"/>
          </a:p>
          <a:p>
            <a:endParaRPr lang="en-AU" sz="2800" dirty="0"/>
          </a:p>
          <a:p>
            <a:r>
              <a:rPr lang="en-AU" sz="2800" dirty="0"/>
              <a:t>Is the casualty conscious; </a:t>
            </a:r>
          </a:p>
          <a:p>
            <a:r>
              <a:rPr lang="en-AU" sz="2800" dirty="0"/>
              <a:t>Semi-conscious; </a:t>
            </a:r>
          </a:p>
          <a:p>
            <a:r>
              <a:rPr lang="en-AU" sz="2800" dirty="0"/>
              <a:t>Unconscious??</a:t>
            </a:r>
          </a:p>
          <a:p>
            <a:pPr marL="1341438"/>
            <a:endParaRPr lang="en-AU" sz="2800" dirty="0"/>
          </a:p>
        </p:txBody>
      </p:sp>
      <p:sp>
        <p:nvSpPr>
          <p:cNvPr id="11" name="Text Box 1"/>
          <p:cNvSpPr txBox="1"/>
          <p:nvPr/>
        </p:nvSpPr>
        <p:spPr>
          <a:xfrm>
            <a:off x="152400" y="1600200"/>
            <a:ext cx="977900" cy="1562735"/>
          </a:xfrm>
          <a:prstGeom prst="rect">
            <a:avLst/>
          </a:prstGeom>
          <a:noFill/>
          <a:ln>
            <a:noFill/>
          </a:ln>
          <a:effectLst/>
        </p:spPr>
        <p:txBody>
          <a:bodyPr rot="0" spcFirstLastPara="0" vert="horz" wrap="square" lIns="91440" tIns="45720" rIns="91440" bIns="45720" numCol="1" spcCol="0" rtlCol="0" fromWordArt="0" anchor="t" anchorCtr="0" forceAA="0" compatLnSpc="1">
            <a:prstTxWarp prst="textNoShape">
              <a:avLst/>
            </a:prstTxWarp>
            <a:noAutofit/>
            <a:scene3d>
              <a:camera prst="isometricRightUp"/>
              <a:lightRig rig="threePt" dir="t"/>
            </a:scene3d>
            <a:sp3d extrusionH="57150">
              <a:bevelT w="38100" h="38100"/>
            </a:sp3d>
          </a:bodyPr>
          <a:lstStyle/>
          <a:p>
            <a:pPr algn="ctr">
              <a:lnSpc>
                <a:spcPct val="107000"/>
              </a:lnSpc>
              <a:spcAft>
                <a:spcPts val="0"/>
              </a:spcAft>
            </a:pPr>
            <a:r>
              <a:rPr lang="en-AU" sz="12000" b="1" dirty="0">
                <a:ln w="9525" cap="flat" cmpd="sng" algn="ctr">
                  <a:solidFill>
                    <a:srgbClr val="FFFFFF"/>
                  </a:solidFill>
                  <a:prstDash val="solid"/>
                  <a:round/>
                </a:ln>
                <a:solidFill>
                  <a:srgbClr val="FF0000"/>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Times New Roman" panose="02020603050405020304" pitchFamily="18" charset="0"/>
              </a:rPr>
              <a:t>R</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25FC0F59-CA3E-4CE5-870A-A3F4181B43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0686" y="1511935"/>
            <a:ext cx="3443287" cy="25791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629232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AU" sz="2800" i="1" dirty="0"/>
              <a:t>Respond to Signs of an Unconscious Casualty</a:t>
            </a:r>
          </a:p>
          <a:p>
            <a:endParaRPr lang="en-AU" dirty="0"/>
          </a:p>
        </p:txBody>
      </p:sp>
      <p:pic>
        <p:nvPicPr>
          <p:cNvPr id="23557" name="Picture 4" descr="First Aid"/>
          <p:cNvPicPr>
            <a:picLocks noChangeAspect="1" noChangeArrowheads="1"/>
          </p:cNvPicPr>
          <p:nvPr/>
        </p:nvPicPr>
        <p:blipFill>
          <a:blip r:embed="rId3" cstate="print"/>
          <a:srcRect/>
          <a:stretch>
            <a:fillRect/>
          </a:stretch>
        </p:blipFill>
        <p:spPr bwMode="auto">
          <a:xfrm>
            <a:off x="4953000" y="2257602"/>
            <a:ext cx="2120106" cy="2120106"/>
          </a:xfrm>
          <a:prstGeom prst="rect">
            <a:avLst/>
          </a:prstGeom>
          <a:noFill/>
          <a:ln w="9525">
            <a:noFill/>
            <a:miter lim="800000"/>
            <a:headEnd/>
            <a:tailEnd/>
          </a:ln>
        </p:spPr>
      </p:pic>
      <p:pic>
        <p:nvPicPr>
          <p:cNvPr id="7" name="Picture 1035" descr="Burns dress1"/>
          <p:cNvPicPr>
            <a:picLocks noChangeAspect="1" noChangeArrowheads="1"/>
          </p:cNvPicPr>
          <p:nvPr/>
        </p:nvPicPr>
        <p:blipFill>
          <a:blip r:embed="rId4" cstate="print"/>
          <a:srcRect l="29167" t="9723" r="13542" b="6944"/>
          <a:stretch>
            <a:fillRect/>
          </a:stretch>
        </p:blipFill>
        <p:spPr bwMode="auto">
          <a:xfrm>
            <a:off x="1447800" y="2191077"/>
            <a:ext cx="2301875" cy="25117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itle 1"/>
          <p:cNvSpPr>
            <a:spLocks noGrp="1"/>
          </p:cNvSpPr>
          <p:nvPr>
            <p:ph type="title"/>
          </p:nvPr>
        </p:nvSpPr>
        <p:spPr/>
        <p:txBody>
          <a:bodyPr>
            <a:normAutofit fontScale="90000"/>
          </a:bodyPr>
          <a:lstStyle/>
          <a:p>
            <a:r>
              <a:rPr lang="en-AU" dirty="0"/>
              <a:t>Respond to an emergency situation </a:t>
            </a:r>
          </a:p>
        </p:txBody>
      </p:sp>
      <p:sp>
        <p:nvSpPr>
          <p:cNvPr id="6" name="Rounded Rectangular Callout 7"/>
          <p:cNvSpPr>
            <a:spLocks noChangeArrowheads="1"/>
          </p:cNvSpPr>
          <p:nvPr/>
        </p:nvSpPr>
        <p:spPr bwMode="auto">
          <a:xfrm>
            <a:off x="1981200" y="4560270"/>
            <a:ext cx="4648200" cy="1295400"/>
          </a:xfrm>
          <a:prstGeom prst="wedgeRoundRectCallout">
            <a:avLst>
              <a:gd name="adj1" fmla="val 50191"/>
              <a:gd name="adj2" fmla="val -11790"/>
              <a:gd name="adj3" fmla="val 16667"/>
            </a:avLst>
          </a:prstGeom>
          <a:noFill/>
          <a:ln w="28575" algn="ctr">
            <a:noFill/>
            <a:round/>
            <a:headEnd/>
            <a:tailEnd/>
          </a:ln>
        </p:spPr>
        <p:txBody>
          <a:bodyPr anchor="ctr"/>
          <a:lstStyle/>
          <a:p>
            <a:pPr algn="ctr" eaLnBrk="0" hangingPunct="0">
              <a:spcBef>
                <a:spcPts val="1200"/>
              </a:spcBef>
            </a:pPr>
            <a:r>
              <a:rPr lang="en-AU" sz="2800" b="1" dirty="0">
                <a:latin typeface="Source Sans Pro"/>
              </a:rPr>
              <a:t>Do we have a legal obligation to assist?</a:t>
            </a:r>
          </a:p>
        </p:txBody>
      </p:sp>
    </p:spTree>
    <p:extLst>
      <p:ext uri="{BB962C8B-B14F-4D97-AF65-F5344CB8AC3E}">
        <p14:creationId xmlns:p14="http://schemas.microsoft.com/office/powerpoint/2010/main" val="12053438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a:t>Respond to an emergency situation</a:t>
            </a:r>
          </a:p>
        </p:txBody>
      </p:sp>
      <p:sp>
        <p:nvSpPr>
          <p:cNvPr id="4" name="Content Placeholder 3"/>
          <p:cNvSpPr>
            <a:spLocks noGrp="1"/>
          </p:cNvSpPr>
          <p:nvPr>
            <p:ph idx="1"/>
          </p:nvPr>
        </p:nvSpPr>
        <p:spPr>
          <a:xfrm>
            <a:off x="457200" y="1536412"/>
            <a:ext cx="8229600" cy="4589751"/>
          </a:xfrm>
        </p:spPr>
        <p:txBody>
          <a:bodyPr>
            <a:normAutofit/>
          </a:bodyPr>
          <a:lstStyle/>
          <a:p>
            <a:pPr marL="0" indent="0">
              <a:buNone/>
            </a:pPr>
            <a:r>
              <a:rPr lang="en-AU" sz="2800" i="1" dirty="0"/>
              <a:t>Duty of Care</a:t>
            </a:r>
          </a:p>
          <a:p>
            <a:pPr marL="0" indent="0">
              <a:buNone/>
            </a:pPr>
            <a:r>
              <a:rPr lang="en-AU" sz="2400" b="1" dirty="0"/>
              <a:t>Two Capacities</a:t>
            </a:r>
          </a:p>
          <a:p>
            <a:r>
              <a:rPr lang="en-AU" sz="2400" dirty="0"/>
              <a:t>‘Good Samaritans’ and Volunteers</a:t>
            </a:r>
          </a:p>
          <a:p>
            <a:r>
              <a:rPr lang="en-AU" sz="2400" b="1" i="1" dirty="0"/>
              <a:t>No legal </a:t>
            </a:r>
            <a:r>
              <a:rPr lang="en-AU" sz="2400" dirty="0"/>
              <a:t>obligation to assist</a:t>
            </a:r>
          </a:p>
          <a:p>
            <a:pPr marL="0" indent="0">
              <a:buNone/>
            </a:pPr>
            <a:endParaRPr lang="en-AU" sz="2400" dirty="0"/>
          </a:p>
          <a:p>
            <a:pPr marL="0" indent="0">
              <a:buNone/>
            </a:pPr>
            <a:r>
              <a:rPr lang="en-AU" sz="2400" b="1" i="1" dirty="0"/>
              <a:t>‘Standard of Care’ </a:t>
            </a:r>
            <a:r>
              <a:rPr lang="en-AU" sz="2400" dirty="0"/>
              <a:t>appropriate to training</a:t>
            </a:r>
          </a:p>
          <a:p>
            <a:endParaRPr lang="en-AU" sz="2800" dirty="0"/>
          </a:p>
        </p:txBody>
      </p:sp>
      <p:sp>
        <p:nvSpPr>
          <p:cNvPr id="2" name="Rectangle 1"/>
          <p:cNvSpPr/>
          <p:nvPr/>
        </p:nvSpPr>
        <p:spPr>
          <a:xfrm>
            <a:off x="-685800" y="1536412"/>
            <a:ext cx="4572000" cy="307777"/>
          </a:xfrm>
          <a:prstGeom prst="rect">
            <a:avLst/>
          </a:prstGeom>
        </p:spPr>
        <p:txBody>
          <a:bodyPr>
            <a:spAutoFit/>
          </a:bodyPr>
          <a:lstStyle/>
          <a:p>
            <a:r>
              <a:rPr lang="en-US" sz="1400" b="1" dirty="0">
                <a:solidFill>
                  <a:srgbClr val="C00000"/>
                </a:solidFill>
                <a:latin typeface="Arial Black" panose="020B0A04020102020204" pitchFamily="34" charset="0"/>
              </a:rPr>
              <a:t> </a:t>
            </a:r>
          </a:p>
        </p:txBody>
      </p:sp>
    </p:spTree>
    <p:extLst>
      <p:ext uri="{BB962C8B-B14F-4D97-AF65-F5344CB8AC3E}">
        <p14:creationId xmlns:p14="http://schemas.microsoft.com/office/powerpoint/2010/main" val="31426582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28600" y="351020"/>
            <a:ext cx="7010400" cy="944562"/>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800" b="1" i="0" u="none" strike="noStrike" kern="0" cap="none" spc="0" normalizeH="0" baseline="0" noProof="0" dirty="0">
              <a:ln>
                <a:noFill/>
              </a:ln>
              <a:solidFill>
                <a:srgbClr val="C00000"/>
              </a:solidFill>
              <a:effectLst/>
              <a:uLnTx/>
              <a:uFillTx/>
              <a:latin typeface="Source Sans Pro"/>
              <a:ea typeface="+mj-ea"/>
              <a:cs typeface="+mj-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574855"/>
            <a:ext cx="2819400" cy="18693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itle 2"/>
          <p:cNvSpPr>
            <a:spLocks noGrp="1"/>
          </p:cNvSpPr>
          <p:nvPr>
            <p:ph type="title"/>
          </p:nvPr>
        </p:nvSpPr>
        <p:spPr/>
        <p:txBody>
          <a:bodyPr>
            <a:normAutofit fontScale="90000"/>
          </a:bodyPr>
          <a:lstStyle/>
          <a:p>
            <a:r>
              <a:rPr lang="en-AU" dirty="0"/>
              <a:t>Respond to an emergency situation</a:t>
            </a:r>
          </a:p>
        </p:txBody>
      </p:sp>
      <p:sp>
        <p:nvSpPr>
          <p:cNvPr id="6" name="Content Placeholder 5"/>
          <p:cNvSpPr>
            <a:spLocks noGrp="1"/>
          </p:cNvSpPr>
          <p:nvPr>
            <p:ph idx="1"/>
          </p:nvPr>
        </p:nvSpPr>
        <p:spPr>
          <a:xfrm>
            <a:off x="457200" y="1981200"/>
            <a:ext cx="7924800" cy="4144964"/>
          </a:xfrm>
        </p:spPr>
        <p:txBody>
          <a:bodyPr>
            <a:normAutofit/>
          </a:bodyPr>
          <a:lstStyle/>
          <a:p>
            <a:pPr marL="0" indent="0">
              <a:buNone/>
            </a:pPr>
            <a:r>
              <a:rPr lang="en-AU" sz="2800" i="1" dirty="0"/>
              <a:t>Duty of Care </a:t>
            </a:r>
          </a:p>
          <a:p>
            <a:pPr marL="0" indent="0">
              <a:buNone/>
            </a:pPr>
            <a:r>
              <a:rPr lang="en-AU" sz="2400" b="1" dirty="0"/>
              <a:t>Consent</a:t>
            </a:r>
          </a:p>
          <a:p>
            <a:pPr marL="0" indent="0">
              <a:buNone/>
            </a:pPr>
            <a:endParaRPr lang="en-AU" sz="2400" b="1" dirty="0"/>
          </a:p>
          <a:p>
            <a:r>
              <a:rPr lang="en-AU" sz="2400" dirty="0"/>
              <a:t>Required before assistance is rendered</a:t>
            </a:r>
          </a:p>
          <a:p>
            <a:r>
              <a:rPr lang="en-AU" sz="2400" dirty="0"/>
              <a:t>Emergency – argument is that consent is implied due to risk of loss of life.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buNone/>
            </a:pPr>
            <a:r>
              <a:rPr lang="en-AU" sz="2800" i="1" dirty="0"/>
              <a:t>TRIAGE</a:t>
            </a:r>
          </a:p>
          <a:p>
            <a:pPr>
              <a:buClr>
                <a:srgbClr val="C00000"/>
              </a:buClr>
              <a:buFont typeface="Arial" panose="020B0604020202020204" pitchFamily="34" charset="0"/>
              <a:buChar char="•"/>
            </a:pPr>
            <a:r>
              <a:rPr lang="en-US" sz="2800" dirty="0"/>
              <a:t>A process of </a:t>
            </a:r>
            <a:r>
              <a:rPr lang="en-AU" sz="2800" dirty="0"/>
              <a:t>categorising</a:t>
            </a:r>
            <a:r>
              <a:rPr lang="en-US" sz="2800" dirty="0"/>
              <a:t> casualties </a:t>
            </a:r>
          </a:p>
          <a:p>
            <a:pPr lvl="1">
              <a:buClr>
                <a:srgbClr val="C00000"/>
              </a:buClr>
              <a:buFont typeface="Arial" panose="020B0604020202020204" pitchFamily="34" charset="0"/>
              <a:buChar char="•"/>
            </a:pPr>
            <a:r>
              <a:rPr lang="en-US" dirty="0">
                <a:solidFill>
                  <a:srgbClr val="C00000"/>
                </a:solidFill>
              </a:rPr>
              <a:t>Into order of treatment</a:t>
            </a:r>
            <a:endParaRPr lang="en-US" dirty="0">
              <a:solidFill>
                <a:srgbClr val="000066"/>
              </a:solidFill>
            </a:endParaRPr>
          </a:p>
          <a:p>
            <a:pPr>
              <a:buClr>
                <a:srgbClr val="C00000"/>
              </a:buClr>
              <a:buFont typeface="Arial" panose="020B0604020202020204" pitchFamily="34" charset="0"/>
              <a:buChar char="•"/>
            </a:pPr>
            <a:r>
              <a:rPr lang="en-US" sz="2800" dirty="0"/>
              <a:t>Casualties must be treated </a:t>
            </a:r>
          </a:p>
          <a:p>
            <a:pPr lvl="1">
              <a:buClr>
                <a:srgbClr val="C00000"/>
              </a:buClr>
              <a:buFont typeface="Arial" panose="020B0604020202020204" pitchFamily="34" charset="0"/>
              <a:buChar char="•"/>
            </a:pPr>
            <a:r>
              <a:rPr lang="en-US" dirty="0"/>
              <a:t>From </a:t>
            </a:r>
            <a:r>
              <a:rPr lang="en-US" i="1" dirty="0">
                <a:solidFill>
                  <a:srgbClr val="C00000"/>
                </a:solidFill>
              </a:rPr>
              <a:t>most</a:t>
            </a:r>
            <a:r>
              <a:rPr lang="en-US" dirty="0">
                <a:solidFill>
                  <a:srgbClr val="C00000"/>
                </a:solidFill>
              </a:rPr>
              <a:t> </a:t>
            </a:r>
            <a:r>
              <a:rPr lang="en-US" dirty="0"/>
              <a:t>life threatening </a:t>
            </a:r>
          </a:p>
          <a:p>
            <a:pPr lvl="1">
              <a:buClr>
                <a:srgbClr val="C00000"/>
              </a:buClr>
              <a:buFont typeface="Arial" panose="020B0604020202020204" pitchFamily="34" charset="0"/>
              <a:buChar char="•"/>
            </a:pPr>
            <a:r>
              <a:rPr lang="en-US" dirty="0"/>
              <a:t>To </a:t>
            </a:r>
            <a:r>
              <a:rPr lang="en-US" i="1" dirty="0">
                <a:solidFill>
                  <a:srgbClr val="C00000"/>
                </a:solidFill>
              </a:rPr>
              <a:t>least</a:t>
            </a:r>
            <a:r>
              <a:rPr lang="en-US" dirty="0">
                <a:solidFill>
                  <a:srgbClr val="C00000"/>
                </a:solidFill>
              </a:rPr>
              <a:t> </a:t>
            </a:r>
            <a:r>
              <a:rPr lang="en-US" dirty="0"/>
              <a:t>threatening</a:t>
            </a:r>
          </a:p>
          <a:p>
            <a:pPr marL="0" indent="0">
              <a:buClr>
                <a:srgbClr val="C00000"/>
              </a:buClr>
              <a:buNone/>
            </a:pPr>
            <a:r>
              <a:rPr lang="en-US" sz="2800" i="1" dirty="0"/>
              <a:t>A unconscious person, not breathing normally </a:t>
            </a:r>
          </a:p>
          <a:p>
            <a:pPr lvl="1">
              <a:buClr>
                <a:srgbClr val="C00000"/>
              </a:buClr>
              <a:buFont typeface="Arial" panose="020B0604020202020204" pitchFamily="34" charset="0"/>
              <a:buChar char="•"/>
            </a:pPr>
            <a:r>
              <a:rPr lang="en-US" i="1" dirty="0">
                <a:solidFill>
                  <a:srgbClr val="C00000"/>
                </a:solidFill>
              </a:rPr>
              <a:t>Is more likely to die</a:t>
            </a:r>
            <a:r>
              <a:rPr lang="en-US" dirty="0">
                <a:solidFill>
                  <a:srgbClr val="C00000"/>
                </a:solidFill>
              </a:rPr>
              <a:t> </a:t>
            </a:r>
          </a:p>
          <a:p>
            <a:pPr lvl="1">
              <a:buClr>
                <a:srgbClr val="C00000"/>
              </a:buClr>
              <a:buFont typeface="Arial" panose="020B0604020202020204" pitchFamily="34" charset="0"/>
              <a:buChar char="•"/>
            </a:pPr>
            <a:r>
              <a:rPr lang="en-US" dirty="0"/>
              <a:t>Than a person running around screaming</a:t>
            </a:r>
          </a:p>
          <a:p>
            <a:pPr>
              <a:buFont typeface="Arial" panose="020B0604020202020204" pitchFamily="34" charset="0"/>
              <a:buChar char="•"/>
            </a:pPr>
            <a:endParaRPr lang="en-AU" sz="28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5000" y="2667000"/>
            <a:ext cx="2746735" cy="2057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itle 3"/>
          <p:cNvSpPr>
            <a:spLocks noGrp="1"/>
          </p:cNvSpPr>
          <p:nvPr>
            <p:ph type="title"/>
          </p:nvPr>
        </p:nvSpPr>
        <p:spPr/>
        <p:txBody>
          <a:bodyPr>
            <a:noAutofit/>
          </a:bodyPr>
          <a:lstStyle/>
          <a:p>
            <a:r>
              <a:rPr lang="en-AU" sz="3600" dirty="0"/>
              <a:t>Respond to an emergency situation</a:t>
            </a:r>
          </a:p>
        </p:txBody>
      </p:sp>
    </p:spTree>
    <p:extLst>
      <p:ext uri="{BB962C8B-B14F-4D97-AF65-F5344CB8AC3E}">
        <p14:creationId xmlns:p14="http://schemas.microsoft.com/office/powerpoint/2010/main" val="30484603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480840"/>
            <a:ext cx="6172200" cy="523220"/>
          </a:xfrm>
          <a:prstGeom prst="rect">
            <a:avLst/>
          </a:prstGeom>
        </p:spPr>
        <p:txBody>
          <a:bodyPr wrap="square">
            <a:spAutoFit/>
          </a:bodyPr>
          <a:lstStyle/>
          <a:p>
            <a:pPr eaLnBrk="0" hangingPunct="0">
              <a:defRPr/>
            </a:pPr>
            <a:r>
              <a:rPr lang="en-US" sz="2800" i="1" kern="0" dirty="0">
                <a:latin typeface="Source Sans Pro"/>
                <a:ea typeface="+mj-ea"/>
                <a:cs typeface="+mj-cs"/>
              </a:rPr>
              <a:t>Moving an Injured Victim</a:t>
            </a:r>
          </a:p>
        </p:txBody>
      </p:sp>
      <p:sp>
        <p:nvSpPr>
          <p:cNvPr id="3" name="Title 2"/>
          <p:cNvSpPr>
            <a:spLocks noGrp="1"/>
          </p:cNvSpPr>
          <p:nvPr>
            <p:ph type="title"/>
          </p:nvPr>
        </p:nvSpPr>
        <p:spPr/>
        <p:txBody>
          <a:bodyPr>
            <a:normAutofit fontScale="90000"/>
          </a:bodyPr>
          <a:lstStyle/>
          <a:p>
            <a:r>
              <a:rPr lang="en-AU" dirty="0"/>
              <a:t>Respond to an emergency situation</a:t>
            </a:r>
          </a:p>
        </p:txBody>
      </p:sp>
      <p:sp>
        <p:nvSpPr>
          <p:cNvPr id="5" name="Content Placeholder 4"/>
          <p:cNvSpPr>
            <a:spLocks noGrp="1"/>
          </p:cNvSpPr>
          <p:nvPr>
            <p:ph idx="1"/>
          </p:nvPr>
        </p:nvSpPr>
        <p:spPr>
          <a:xfrm>
            <a:off x="457200" y="2004060"/>
            <a:ext cx="8229600" cy="4122103"/>
          </a:xfrm>
        </p:spPr>
        <p:txBody>
          <a:bodyPr>
            <a:normAutofit/>
          </a:bodyPr>
          <a:lstStyle/>
          <a:p>
            <a:r>
              <a:rPr lang="en-AU" sz="2400" dirty="0">
                <a:cs typeface="Arial" panose="020B0604020202020204" pitchFamily="34" charset="0"/>
              </a:rPr>
              <a:t>A rescuer should move a collapsed or injured victim:</a:t>
            </a:r>
          </a:p>
          <a:p>
            <a:r>
              <a:rPr lang="en-AU" sz="2400" dirty="0">
                <a:cs typeface="Arial" panose="020B0604020202020204" pitchFamily="34" charset="0"/>
              </a:rPr>
              <a:t>Where extreme weather conditions deem it essential</a:t>
            </a:r>
          </a:p>
          <a:p>
            <a:r>
              <a:rPr lang="en-AU" sz="2400" dirty="0">
                <a:cs typeface="Arial" panose="020B0604020202020204" pitchFamily="34" charset="0"/>
              </a:rPr>
              <a:t>To make possible the care of airway, breathing &amp; compression </a:t>
            </a:r>
          </a:p>
          <a:p>
            <a:r>
              <a:rPr lang="en-AU" sz="2400" dirty="0">
                <a:cs typeface="Arial" panose="020B0604020202020204" pitchFamily="34" charset="0"/>
              </a:rPr>
              <a:t>To make possible the control of severe bleeding</a:t>
            </a:r>
          </a:p>
          <a:p>
            <a:pPr marL="0" indent="0" algn="ctr">
              <a:buNone/>
            </a:pPr>
            <a:endParaRPr lang="en-AU" sz="2400" dirty="0"/>
          </a:p>
          <a:p>
            <a:pPr marL="0" indent="0" algn="ctr">
              <a:buNone/>
            </a:pPr>
            <a:r>
              <a:rPr lang="en-AU" sz="2400" dirty="0"/>
              <a:t>Note: THE AIRWAY TAKES PRECEDENCE OVER ANY FRACTURE</a:t>
            </a:r>
          </a:p>
          <a:p>
            <a:pPr marL="0" indent="0" algn="ctr">
              <a:buNone/>
            </a:pPr>
            <a:r>
              <a:rPr lang="en-AU" sz="2400" dirty="0"/>
              <a:t>(including a possible broken neck)</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a:t>Respond to an emergency situation</a:t>
            </a:r>
          </a:p>
        </p:txBody>
      </p:sp>
      <p:sp>
        <p:nvSpPr>
          <p:cNvPr id="4" name="Content Placeholder 3"/>
          <p:cNvSpPr>
            <a:spLocks noGrp="1"/>
          </p:cNvSpPr>
          <p:nvPr>
            <p:ph idx="1"/>
          </p:nvPr>
        </p:nvSpPr>
        <p:spPr>
          <a:xfrm>
            <a:off x="1066800" y="1600200"/>
            <a:ext cx="7315200" cy="4525963"/>
          </a:xfrm>
        </p:spPr>
        <p:txBody>
          <a:bodyPr>
            <a:normAutofit lnSpcReduction="10000"/>
          </a:bodyPr>
          <a:lstStyle/>
          <a:p>
            <a:pPr marL="0" indent="0">
              <a:buNone/>
            </a:pPr>
            <a:r>
              <a:rPr lang="en-AU" sz="2800" i="1" dirty="0"/>
              <a:t>Assess Vital Signs</a:t>
            </a:r>
          </a:p>
          <a:p>
            <a:pPr marL="0" indent="0">
              <a:buNone/>
            </a:pPr>
            <a:endParaRPr lang="en-AU" sz="2800" dirty="0"/>
          </a:p>
          <a:p>
            <a:pPr marL="0" indent="0">
              <a:buNone/>
            </a:pPr>
            <a:r>
              <a:rPr lang="en-AU" sz="2800" dirty="0"/>
              <a:t>RESPONSIVE</a:t>
            </a:r>
          </a:p>
          <a:p>
            <a:endParaRPr lang="en-AU" sz="2800" dirty="0"/>
          </a:p>
          <a:p>
            <a:endParaRPr lang="en-AU" sz="2800" dirty="0"/>
          </a:p>
          <a:p>
            <a:pPr marL="1341438"/>
            <a:r>
              <a:rPr lang="en-AU" sz="2800" dirty="0"/>
              <a:t>	C – CAN YOU HEAR ME</a:t>
            </a:r>
          </a:p>
          <a:p>
            <a:pPr marL="1341438"/>
            <a:r>
              <a:rPr lang="en-AU" sz="2800" dirty="0"/>
              <a:t>	O – OPEN YOUR EYES</a:t>
            </a:r>
          </a:p>
          <a:p>
            <a:pPr marL="1341438"/>
            <a:r>
              <a:rPr lang="en-AU" sz="2800" dirty="0"/>
              <a:t>	W – WHAT IS YOUR NAME</a:t>
            </a:r>
          </a:p>
          <a:p>
            <a:pPr marL="1341438"/>
            <a:r>
              <a:rPr lang="en-AU" sz="2800" dirty="0"/>
              <a:t>	S – SQUEEZE MY HANDS</a:t>
            </a:r>
          </a:p>
          <a:p>
            <a:endParaRPr lang="en-AU" sz="28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47124" y="1752600"/>
            <a:ext cx="4234876" cy="20081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Text Box 1"/>
          <p:cNvSpPr txBox="1"/>
          <p:nvPr/>
        </p:nvSpPr>
        <p:spPr>
          <a:xfrm>
            <a:off x="152400" y="1600200"/>
            <a:ext cx="977900" cy="1562735"/>
          </a:xfrm>
          <a:prstGeom prst="rect">
            <a:avLst/>
          </a:prstGeom>
          <a:noFill/>
          <a:ln>
            <a:noFill/>
          </a:ln>
          <a:effectLst/>
        </p:spPr>
        <p:txBody>
          <a:bodyPr rot="0" spcFirstLastPara="0" vert="horz" wrap="square" lIns="91440" tIns="45720" rIns="91440" bIns="45720" numCol="1" spcCol="0" rtlCol="0" fromWordArt="0" anchor="t" anchorCtr="0" forceAA="0" compatLnSpc="1">
            <a:prstTxWarp prst="textNoShape">
              <a:avLst/>
            </a:prstTxWarp>
            <a:noAutofit/>
            <a:scene3d>
              <a:camera prst="isometricRightUp"/>
              <a:lightRig rig="threePt" dir="t"/>
            </a:scene3d>
            <a:sp3d extrusionH="57150">
              <a:bevelT w="38100" h="38100"/>
            </a:sp3d>
          </a:bodyPr>
          <a:lstStyle/>
          <a:p>
            <a:pPr algn="ctr">
              <a:lnSpc>
                <a:spcPct val="107000"/>
              </a:lnSpc>
              <a:spcAft>
                <a:spcPts val="0"/>
              </a:spcAft>
            </a:pPr>
            <a:r>
              <a:rPr lang="en-AU" sz="12000" b="1" dirty="0">
                <a:ln w="9525" cap="flat" cmpd="sng" algn="ctr">
                  <a:solidFill>
                    <a:srgbClr val="FFFFFF"/>
                  </a:solidFill>
                  <a:prstDash val="solid"/>
                  <a:round/>
                </a:ln>
                <a:solidFill>
                  <a:srgbClr val="FF0000"/>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Times New Roman" panose="02020603050405020304" pitchFamily="18" charset="0"/>
              </a:rPr>
              <a:t>R</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40689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 calcmode="lin" valueType="num">
                                      <p:cBhvr additive="base">
                                        <p:cTn id="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anim calcmode="lin" valueType="num">
                                      <p:cBhvr additive="base">
                                        <p:cTn id="1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6" end="6"/>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7" end="7"/>
                                            </p:txEl>
                                          </p:spTgt>
                                        </p:tgtEl>
                                        <p:attrNameLst>
                                          <p:attrName>style.visibility</p:attrName>
                                        </p:attrNameLst>
                                      </p:cBhvr>
                                      <p:to>
                                        <p:strVal val="visible"/>
                                      </p:to>
                                    </p:set>
                                    <p:anim calcmode="lin" valueType="num">
                                      <p:cBhvr additive="base">
                                        <p:cTn id="1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7" end="7"/>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anim calcmode="lin" valueType="num">
                                      <p:cBhvr additive="base">
                                        <p:cTn id="19"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00200"/>
            <a:ext cx="7848600" cy="4525963"/>
          </a:xfrm>
        </p:spPr>
        <p:txBody>
          <a:bodyPr>
            <a:normAutofit/>
          </a:bodyPr>
          <a:lstStyle/>
          <a:p>
            <a:pPr marL="0" indent="0">
              <a:buNone/>
            </a:pPr>
            <a:r>
              <a:rPr lang="en-AU" sz="2800" i="1" dirty="0"/>
              <a:t>Assess Vital Signs</a:t>
            </a:r>
          </a:p>
          <a:p>
            <a:pPr marL="0" indent="0">
              <a:buNone/>
            </a:pPr>
            <a:endParaRPr lang="en-AU" sz="2800" i="1" dirty="0"/>
          </a:p>
          <a:p>
            <a:pPr marL="533400" indent="0">
              <a:buNone/>
            </a:pPr>
            <a:r>
              <a:rPr lang="en-AU" sz="2800" dirty="0"/>
              <a:t>SEND FOR HELP</a:t>
            </a:r>
          </a:p>
          <a:p>
            <a:endParaRPr lang="en-AU" sz="2800" dirty="0"/>
          </a:p>
          <a:p>
            <a:endParaRPr lang="en-AU" sz="2800" dirty="0"/>
          </a:p>
          <a:p>
            <a:pPr marL="0" indent="0">
              <a:buNone/>
            </a:pPr>
            <a:endParaRPr lang="en-AU" sz="2400" dirty="0"/>
          </a:p>
          <a:p>
            <a:r>
              <a:rPr lang="en-AU" sz="2400" dirty="0"/>
              <a:t>IF NO RESPONSE – CALL FOR ASSISTANCE</a:t>
            </a:r>
          </a:p>
          <a:p>
            <a:endParaRPr lang="en-AU" sz="2400" dirty="0"/>
          </a:p>
          <a:p>
            <a:r>
              <a:rPr lang="en-AU" sz="2400" dirty="0"/>
              <a:t>INITIATE EMERGENCY RESPONSE PROCEDURE</a:t>
            </a:r>
          </a:p>
          <a:p>
            <a:pPr marL="0" indent="0">
              <a:buNone/>
            </a:pPr>
            <a:endParaRPr lang="en-AU" sz="2800" dirty="0"/>
          </a:p>
        </p:txBody>
      </p:sp>
      <p:sp>
        <p:nvSpPr>
          <p:cNvPr id="9" name="Title 8"/>
          <p:cNvSpPr>
            <a:spLocks noGrp="1"/>
          </p:cNvSpPr>
          <p:nvPr>
            <p:ph type="title"/>
          </p:nvPr>
        </p:nvSpPr>
        <p:spPr>
          <a:xfrm>
            <a:off x="457200" y="244158"/>
            <a:ext cx="8229600" cy="1143000"/>
          </a:xfrm>
        </p:spPr>
        <p:txBody>
          <a:bodyPr>
            <a:normAutofit fontScale="90000"/>
          </a:bodyPr>
          <a:lstStyle/>
          <a:p>
            <a:r>
              <a:rPr lang="en-AU" dirty="0"/>
              <a:t>Respond to an emergency situation</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000" y="1706939"/>
            <a:ext cx="3269456" cy="21796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 name="Text Box 1"/>
          <p:cNvSpPr txBox="1"/>
          <p:nvPr/>
        </p:nvSpPr>
        <p:spPr>
          <a:xfrm>
            <a:off x="609600" y="1828800"/>
            <a:ext cx="977900" cy="1562735"/>
          </a:xfrm>
          <a:prstGeom prst="rect">
            <a:avLst/>
          </a:prstGeom>
          <a:noFill/>
          <a:ln>
            <a:noFill/>
          </a:ln>
          <a:effectLst/>
        </p:spPr>
        <p:txBody>
          <a:bodyPr rot="0" spcFirstLastPara="0" vert="horz" wrap="square" lIns="91440" tIns="45720" rIns="91440" bIns="45720" numCol="1" spcCol="0" rtlCol="0" fromWordArt="0" anchor="t" anchorCtr="0" forceAA="0" compatLnSpc="1">
            <a:prstTxWarp prst="textNoShape">
              <a:avLst/>
            </a:prstTxWarp>
            <a:noAutofit/>
            <a:scene3d>
              <a:camera prst="isometricRightUp"/>
              <a:lightRig rig="threePt" dir="t"/>
            </a:scene3d>
            <a:sp3d extrusionH="57150">
              <a:bevelT w="38100" h="38100"/>
            </a:sp3d>
          </a:bodyPr>
          <a:lstStyle/>
          <a:p>
            <a:pPr algn="ctr">
              <a:lnSpc>
                <a:spcPct val="107000"/>
              </a:lnSpc>
              <a:spcAft>
                <a:spcPts val="0"/>
              </a:spcAft>
            </a:pPr>
            <a:r>
              <a:rPr lang="en-AU" sz="12000" b="1" dirty="0">
                <a:ln w="9525" cap="flat" cmpd="sng" algn="ctr">
                  <a:solidFill>
                    <a:srgbClr val="FFFFFF"/>
                  </a:solidFill>
                  <a:prstDash val="solid"/>
                  <a:round/>
                </a:ln>
                <a:solidFill>
                  <a:srgbClr val="FF0000"/>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Times New Roman" panose="02020603050405020304" pitchFamily="18" charset="0"/>
              </a:rPr>
              <a:t>S</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Introduction Housekeeping</a:t>
            </a:r>
          </a:p>
        </p:txBody>
      </p:sp>
      <p:sp>
        <p:nvSpPr>
          <p:cNvPr id="11" name="Content Placeholder 2"/>
          <p:cNvSpPr>
            <a:spLocks noGrp="1"/>
          </p:cNvSpPr>
          <p:nvPr>
            <p:ph idx="1"/>
          </p:nvPr>
        </p:nvSpPr>
        <p:spPr/>
        <p:txBody>
          <a:bodyPr>
            <a:noAutofit/>
          </a:bodyPr>
          <a:lstStyle/>
          <a:p>
            <a:pPr>
              <a:spcBef>
                <a:spcPts val="600"/>
              </a:spcBef>
              <a:spcAft>
                <a:spcPts val="600"/>
              </a:spcAft>
              <a:buClr>
                <a:srgbClr val="ED1328"/>
              </a:buClr>
              <a:buFont typeface="Arial" panose="020B0604020202020204" pitchFamily="34" charset="0"/>
              <a:buChar char="•"/>
            </a:pPr>
            <a:r>
              <a:rPr lang="en-AU" sz="2400" dirty="0"/>
              <a:t>Emergency exit &amp; Assembly point</a:t>
            </a:r>
          </a:p>
          <a:p>
            <a:pPr>
              <a:spcBef>
                <a:spcPts val="600"/>
              </a:spcBef>
              <a:spcAft>
                <a:spcPts val="600"/>
              </a:spcAft>
              <a:buClr>
                <a:srgbClr val="ED1328"/>
              </a:buClr>
              <a:buFont typeface="Arial" panose="020B0604020202020204" pitchFamily="34" charset="0"/>
              <a:buChar char="•"/>
            </a:pPr>
            <a:r>
              <a:rPr lang="en-AU" sz="2400" dirty="0"/>
              <a:t>Fire extinguishers </a:t>
            </a:r>
          </a:p>
          <a:p>
            <a:pPr>
              <a:spcBef>
                <a:spcPts val="600"/>
              </a:spcBef>
              <a:spcAft>
                <a:spcPts val="600"/>
              </a:spcAft>
              <a:buClr>
                <a:srgbClr val="ED1328"/>
              </a:buClr>
              <a:buFont typeface="Arial" panose="020B0604020202020204" pitchFamily="34" charset="0"/>
              <a:buChar char="•"/>
            </a:pPr>
            <a:r>
              <a:rPr lang="en-AU" sz="2400" dirty="0"/>
              <a:t>Location of toilets</a:t>
            </a:r>
          </a:p>
          <a:p>
            <a:pPr>
              <a:spcBef>
                <a:spcPts val="600"/>
              </a:spcBef>
              <a:spcAft>
                <a:spcPts val="600"/>
              </a:spcAft>
              <a:buClr>
                <a:srgbClr val="ED1328"/>
              </a:buClr>
              <a:buFont typeface="Arial" panose="020B0604020202020204" pitchFamily="34" charset="0"/>
              <a:buChar char="•"/>
            </a:pPr>
            <a:r>
              <a:rPr lang="en-AU" sz="2400" dirty="0"/>
              <a:t>Smokers</a:t>
            </a:r>
          </a:p>
          <a:p>
            <a:pPr>
              <a:spcBef>
                <a:spcPts val="600"/>
              </a:spcBef>
              <a:spcAft>
                <a:spcPts val="600"/>
              </a:spcAft>
              <a:buClr>
                <a:srgbClr val="ED1328"/>
              </a:buClr>
              <a:buFont typeface="Arial" panose="020B0604020202020204" pitchFamily="34" charset="0"/>
              <a:buChar char="•"/>
            </a:pPr>
            <a:r>
              <a:rPr lang="en-AU" sz="2400" dirty="0"/>
              <a:t>Parking</a:t>
            </a:r>
          </a:p>
          <a:p>
            <a:pPr>
              <a:spcBef>
                <a:spcPts val="600"/>
              </a:spcBef>
              <a:spcAft>
                <a:spcPts val="600"/>
              </a:spcAft>
              <a:buClr>
                <a:srgbClr val="ED1328"/>
              </a:buClr>
              <a:buFont typeface="Arial" panose="020B0604020202020204" pitchFamily="34" charset="0"/>
              <a:buChar char="•"/>
            </a:pPr>
            <a:r>
              <a:rPr lang="en-AU" sz="2400" dirty="0"/>
              <a:t>Any current injuries</a:t>
            </a:r>
          </a:p>
          <a:p>
            <a:pPr>
              <a:spcBef>
                <a:spcPts val="600"/>
              </a:spcBef>
              <a:spcAft>
                <a:spcPts val="600"/>
              </a:spcAft>
              <a:buClr>
                <a:srgbClr val="ED1328"/>
              </a:buClr>
              <a:buFont typeface="Arial" panose="020B0604020202020204" pitchFamily="34" charset="0"/>
              <a:buChar char="•"/>
            </a:pPr>
            <a:r>
              <a:rPr lang="en-AU" sz="2400" dirty="0"/>
              <a:t>Literacy &amp; numeracy</a:t>
            </a:r>
          </a:p>
          <a:p>
            <a:pPr>
              <a:spcBef>
                <a:spcPts val="600"/>
              </a:spcBef>
              <a:spcAft>
                <a:spcPts val="600"/>
              </a:spcAft>
              <a:buClr>
                <a:srgbClr val="ED1328"/>
              </a:buClr>
              <a:buFont typeface="Arial" panose="020B0604020202020204" pitchFamily="34" charset="0"/>
              <a:buChar char="•"/>
            </a:pPr>
            <a:r>
              <a:rPr lang="en-AU" sz="2400" dirty="0"/>
              <a:t>Mobile Phones on silence</a:t>
            </a:r>
          </a:p>
          <a:p>
            <a:pPr>
              <a:spcBef>
                <a:spcPts val="600"/>
              </a:spcBef>
              <a:spcAft>
                <a:spcPts val="600"/>
              </a:spcAft>
              <a:buClr>
                <a:srgbClr val="ED1328"/>
              </a:buClr>
              <a:buFont typeface="Arial" panose="020B0604020202020204" pitchFamily="34" charset="0"/>
              <a:buChar char="•"/>
            </a:pPr>
            <a:r>
              <a:rPr lang="en-AU" sz="2400" dirty="0"/>
              <a:t>Breaks</a:t>
            </a:r>
          </a:p>
        </p:txBody>
      </p:sp>
    </p:spTree>
    <p:extLst>
      <p:ext uri="{BB962C8B-B14F-4D97-AF65-F5344CB8AC3E}">
        <p14:creationId xmlns:p14="http://schemas.microsoft.com/office/powerpoint/2010/main" val="23166046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679566"/>
            <a:ext cx="4572001" cy="523220"/>
          </a:xfrm>
          <a:prstGeom prst="rect">
            <a:avLst/>
          </a:prstGeom>
        </p:spPr>
        <p:txBody>
          <a:bodyPr>
            <a:spAutoFit/>
          </a:bodyPr>
          <a:lstStyle/>
          <a:p>
            <a:pPr eaLnBrk="0" hangingPunct="0">
              <a:defRPr/>
            </a:pPr>
            <a:r>
              <a:rPr lang="en-US" sz="2800" i="1" kern="0" dirty="0">
                <a:latin typeface="Source Sans Pro"/>
                <a:ea typeface="+mj-ea"/>
                <a:cs typeface="+mj-cs"/>
              </a:rPr>
              <a:t>Assessing the Situation</a:t>
            </a:r>
          </a:p>
        </p:txBody>
      </p:sp>
      <p:sp>
        <p:nvSpPr>
          <p:cNvPr id="3" name="Title 2"/>
          <p:cNvSpPr>
            <a:spLocks noGrp="1"/>
          </p:cNvSpPr>
          <p:nvPr>
            <p:ph type="title"/>
          </p:nvPr>
        </p:nvSpPr>
        <p:spPr/>
        <p:txBody>
          <a:bodyPr>
            <a:noAutofit/>
          </a:bodyPr>
          <a:lstStyle/>
          <a:p>
            <a:r>
              <a:rPr lang="en-AU" sz="4000" dirty="0"/>
              <a:t>Respond to an emergency situation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08473" y="2895600"/>
            <a:ext cx="2095500" cy="31432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Rectangle 5"/>
          <p:cNvSpPr/>
          <p:nvPr/>
        </p:nvSpPr>
        <p:spPr>
          <a:xfrm>
            <a:off x="1134641" y="2310825"/>
            <a:ext cx="6643165" cy="523220"/>
          </a:xfrm>
          <a:prstGeom prst="rect">
            <a:avLst/>
          </a:prstGeom>
        </p:spPr>
        <p:txBody>
          <a:bodyPr wrap="none">
            <a:spAutoFit/>
          </a:bodyPr>
          <a:lstStyle/>
          <a:p>
            <a:pPr algn="ctr" eaLnBrk="0" hangingPunct="0"/>
            <a:r>
              <a:rPr lang="en-AU" sz="2800" dirty="0">
                <a:latin typeface="Source Sans Pro"/>
              </a:rPr>
              <a:t>Does the casualty have a clear airway??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569720"/>
            <a:ext cx="8229600" cy="4556443"/>
          </a:xfrm>
        </p:spPr>
        <p:txBody>
          <a:bodyPr>
            <a:normAutofit/>
          </a:bodyPr>
          <a:lstStyle/>
          <a:p>
            <a:pPr marL="0" indent="0">
              <a:buNone/>
            </a:pPr>
            <a:r>
              <a:rPr lang="en-AU" sz="2800" i="1" dirty="0"/>
              <a:t>Assess Vital Signs</a:t>
            </a:r>
          </a:p>
          <a:p>
            <a:pPr marL="0" indent="0">
              <a:buNone/>
            </a:pPr>
            <a:endParaRPr lang="en-AU" sz="2800" i="1" dirty="0"/>
          </a:p>
          <a:p>
            <a:pPr marL="815975" indent="0">
              <a:buNone/>
            </a:pPr>
            <a:r>
              <a:rPr lang="en-AU" sz="2800" dirty="0"/>
              <a:t>AIRWAY </a:t>
            </a:r>
          </a:p>
          <a:p>
            <a:pPr marL="1158875"/>
            <a:endParaRPr lang="en-AU" sz="2800" dirty="0"/>
          </a:p>
          <a:p>
            <a:pPr marL="1158875"/>
            <a:endParaRPr lang="en-AU" sz="2800" dirty="0"/>
          </a:p>
          <a:p>
            <a:pPr marL="815975" indent="0" algn="ctr">
              <a:buNone/>
            </a:pPr>
            <a:r>
              <a:rPr lang="en-AU" sz="2800" dirty="0"/>
              <a:t>The technique commonly used to open the Airway is the Backward Head Tilt in combination with Chin Lift.</a:t>
            </a:r>
          </a:p>
          <a:p>
            <a:pPr marL="1158875"/>
            <a:endParaRPr lang="en-AU" sz="2800" dirty="0"/>
          </a:p>
        </p:txBody>
      </p:sp>
      <p:sp>
        <p:nvSpPr>
          <p:cNvPr id="3" name="Title 2"/>
          <p:cNvSpPr>
            <a:spLocks noGrp="1"/>
          </p:cNvSpPr>
          <p:nvPr>
            <p:ph type="title"/>
          </p:nvPr>
        </p:nvSpPr>
        <p:spPr/>
        <p:txBody>
          <a:bodyPr>
            <a:normAutofit fontScale="90000"/>
          </a:bodyPr>
          <a:lstStyle/>
          <a:p>
            <a:r>
              <a:rPr lang="en-AU" dirty="0"/>
              <a:t>Respond to an emergency situation</a:t>
            </a:r>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54600" y="1569720"/>
            <a:ext cx="2946400" cy="2209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Text Box 1"/>
          <p:cNvSpPr txBox="1"/>
          <p:nvPr/>
        </p:nvSpPr>
        <p:spPr>
          <a:xfrm>
            <a:off x="457200" y="1893252"/>
            <a:ext cx="977900" cy="1562735"/>
          </a:xfrm>
          <a:prstGeom prst="rect">
            <a:avLst/>
          </a:prstGeom>
          <a:noFill/>
          <a:ln>
            <a:noFill/>
          </a:ln>
          <a:effectLst/>
        </p:spPr>
        <p:txBody>
          <a:bodyPr rot="0" spcFirstLastPara="0" vert="horz" wrap="square" lIns="91440" tIns="45720" rIns="91440" bIns="45720" numCol="1" spcCol="0" rtlCol="0" fromWordArt="0" anchor="t" anchorCtr="0" forceAA="0" compatLnSpc="1">
            <a:prstTxWarp prst="textNoShape">
              <a:avLst/>
            </a:prstTxWarp>
            <a:noAutofit/>
            <a:scene3d>
              <a:camera prst="isometricRightUp"/>
              <a:lightRig rig="threePt" dir="t"/>
            </a:scene3d>
            <a:sp3d extrusionH="57150">
              <a:bevelT w="38100" h="38100"/>
            </a:sp3d>
          </a:bodyPr>
          <a:lstStyle/>
          <a:p>
            <a:pPr algn="ctr">
              <a:lnSpc>
                <a:spcPct val="107000"/>
              </a:lnSpc>
              <a:spcAft>
                <a:spcPts val="0"/>
              </a:spcAft>
            </a:pPr>
            <a:r>
              <a:rPr lang="en-AU" sz="12000" b="1" dirty="0">
                <a:ln w="9525" cap="flat" cmpd="sng" algn="ctr">
                  <a:solidFill>
                    <a:srgbClr val="FFFFFF"/>
                  </a:solidFill>
                  <a:prstDash val="solid"/>
                  <a:round/>
                </a:ln>
                <a:solidFill>
                  <a:srgbClr val="FF0000"/>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Times New Roman" panose="02020603050405020304" pitchFamily="18" charset="0"/>
              </a:rPr>
              <a:t>A</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457200" y="1569720"/>
            <a:ext cx="8229600" cy="4556443"/>
          </a:xfrm>
        </p:spPr>
        <p:txBody>
          <a:bodyPr>
            <a:normAutofit fontScale="70000" lnSpcReduction="20000"/>
          </a:bodyPr>
          <a:lstStyle/>
          <a:p>
            <a:pPr marL="0" indent="0">
              <a:buNone/>
            </a:pPr>
            <a:r>
              <a:rPr lang="en-AU" sz="4000" i="1" dirty="0"/>
              <a:t>Assess Vital Signs</a:t>
            </a:r>
          </a:p>
          <a:p>
            <a:endParaRPr lang="en-AU" sz="4000" dirty="0"/>
          </a:p>
          <a:p>
            <a:pPr marL="912813" indent="0">
              <a:buNone/>
              <a:tabLst>
                <a:tab pos="1162050" algn="l"/>
              </a:tabLst>
            </a:pPr>
            <a:r>
              <a:rPr lang="en-AU" sz="4000" dirty="0"/>
              <a:t>AIRWAY </a:t>
            </a:r>
          </a:p>
          <a:p>
            <a:pPr marL="1431925"/>
            <a:endParaRPr lang="en-AU" dirty="0"/>
          </a:p>
          <a:p>
            <a:pPr marL="1431925"/>
            <a:endParaRPr lang="en-AU" dirty="0"/>
          </a:p>
          <a:p>
            <a:pPr marL="1431925"/>
            <a:endParaRPr lang="en-AU" dirty="0"/>
          </a:p>
          <a:p>
            <a:pPr>
              <a:spcBef>
                <a:spcPts val="1200"/>
              </a:spcBef>
              <a:spcAft>
                <a:spcPts val="600"/>
              </a:spcAft>
            </a:pPr>
            <a:r>
              <a:rPr lang="en-AU" sz="3100" dirty="0"/>
              <a:t>The casualty should not be routinely rolled onto the side to assess airway and breathing, </a:t>
            </a:r>
          </a:p>
          <a:p>
            <a:pPr>
              <a:spcBef>
                <a:spcPts val="1200"/>
              </a:spcBef>
              <a:spcAft>
                <a:spcPts val="600"/>
              </a:spcAft>
            </a:pPr>
            <a:r>
              <a:rPr lang="en-AU" sz="3100" dirty="0"/>
              <a:t>Leave them on their back or in the position they have been found</a:t>
            </a:r>
          </a:p>
          <a:p>
            <a:pPr>
              <a:spcBef>
                <a:spcPts val="1200"/>
              </a:spcBef>
              <a:spcAft>
                <a:spcPts val="600"/>
              </a:spcAft>
            </a:pPr>
            <a:r>
              <a:rPr lang="en-AU" sz="3100" dirty="0"/>
              <a:t>This avoids movement and saves valuable time</a:t>
            </a:r>
          </a:p>
          <a:p>
            <a:endParaRPr lang="en-AU" dirty="0"/>
          </a:p>
        </p:txBody>
      </p:sp>
      <p:sp>
        <p:nvSpPr>
          <p:cNvPr id="3" name="Title 2"/>
          <p:cNvSpPr>
            <a:spLocks noGrp="1"/>
          </p:cNvSpPr>
          <p:nvPr>
            <p:ph type="title"/>
          </p:nvPr>
        </p:nvSpPr>
        <p:spPr/>
        <p:txBody>
          <a:bodyPr>
            <a:normAutofit fontScale="90000"/>
          </a:bodyPr>
          <a:lstStyle/>
          <a:p>
            <a:r>
              <a:rPr lang="en-AU" dirty="0"/>
              <a:t>Respond to an emergency situation</a:t>
            </a:r>
          </a:p>
        </p:txBody>
      </p:sp>
      <p:sp>
        <p:nvSpPr>
          <p:cNvPr id="9" name="Text Box 1"/>
          <p:cNvSpPr txBox="1"/>
          <p:nvPr/>
        </p:nvSpPr>
        <p:spPr>
          <a:xfrm>
            <a:off x="609600" y="1752600"/>
            <a:ext cx="977900" cy="1562735"/>
          </a:xfrm>
          <a:prstGeom prst="rect">
            <a:avLst/>
          </a:prstGeom>
          <a:noFill/>
          <a:ln>
            <a:noFill/>
          </a:ln>
          <a:effectLst/>
        </p:spPr>
        <p:txBody>
          <a:bodyPr rot="0" spcFirstLastPara="0" vert="horz" wrap="square" lIns="91440" tIns="45720" rIns="91440" bIns="45720" numCol="1" spcCol="0" rtlCol="0" fromWordArt="0" anchor="t" anchorCtr="0" forceAA="0" compatLnSpc="1">
            <a:prstTxWarp prst="textNoShape">
              <a:avLst/>
            </a:prstTxWarp>
            <a:noAutofit/>
            <a:scene3d>
              <a:camera prst="isometricRightUp"/>
              <a:lightRig rig="threePt" dir="t"/>
            </a:scene3d>
            <a:sp3d extrusionH="57150">
              <a:bevelT w="38100" h="38100"/>
            </a:sp3d>
          </a:bodyPr>
          <a:lstStyle/>
          <a:p>
            <a:pPr algn="ctr">
              <a:lnSpc>
                <a:spcPct val="107000"/>
              </a:lnSpc>
              <a:spcAft>
                <a:spcPts val="0"/>
              </a:spcAft>
            </a:pPr>
            <a:r>
              <a:rPr lang="en-AU" sz="12000" b="1" dirty="0">
                <a:ln w="9525" cap="flat" cmpd="sng" algn="ctr">
                  <a:solidFill>
                    <a:srgbClr val="FFFFFF"/>
                  </a:solidFill>
                  <a:prstDash val="solid"/>
                  <a:round/>
                </a:ln>
                <a:solidFill>
                  <a:srgbClr val="FF0000"/>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Times New Roman" panose="02020603050405020304" pitchFamily="18" charset="0"/>
              </a:rPr>
              <a:t>A</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600" y="1447800"/>
            <a:ext cx="2057400" cy="23454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7686207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a:t>Respond to an emergency situation</a:t>
            </a:r>
          </a:p>
        </p:txBody>
      </p:sp>
      <p:sp>
        <p:nvSpPr>
          <p:cNvPr id="5" name="Content Placeholder 4"/>
          <p:cNvSpPr>
            <a:spLocks noGrp="1"/>
          </p:cNvSpPr>
          <p:nvPr>
            <p:ph sz="half" idx="1"/>
          </p:nvPr>
        </p:nvSpPr>
        <p:spPr/>
        <p:txBody>
          <a:bodyPr>
            <a:normAutofit lnSpcReduction="10000"/>
          </a:bodyPr>
          <a:lstStyle/>
          <a:p>
            <a:pPr marL="0" indent="0">
              <a:buNone/>
            </a:pPr>
            <a:r>
              <a:rPr lang="en-AU" i="1" dirty="0"/>
              <a:t>Obstructions</a:t>
            </a:r>
          </a:p>
          <a:p>
            <a:pPr marL="0" indent="0">
              <a:buNone/>
            </a:pPr>
            <a:r>
              <a:rPr lang="en-AU" dirty="0"/>
              <a:t>Mechanical</a:t>
            </a:r>
          </a:p>
          <a:p>
            <a:r>
              <a:rPr lang="en-AU" dirty="0"/>
              <a:t>Block by foreign material</a:t>
            </a:r>
          </a:p>
          <a:p>
            <a:endParaRPr lang="en-AU" dirty="0"/>
          </a:p>
          <a:p>
            <a:pPr marL="0" indent="0" algn="ctr">
              <a:buNone/>
            </a:pPr>
            <a:r>
              <a:rPr lang="en-AU" i="1" dirty="0"/>
              <a:t>Food or vomit</a:t>
            </a:r>
          </a:p>
          <a:p>
            <a:pPr marL="0" indent="0" algn="ctr">
              <a:buNone/>
            </a:pPr>
            <a:r>
              <a:rPr lang="en-AU" i="1" dirty="0"/>
              <a:t>Toy</a:t>
            </a:r>
          </a:p>
          <a:p>
            <a:pPr marL="0" indent="0" algn="ctr">
              <a:buNone/>
            </a:pPr>
            <a:r>
              <a:rPr lang="en-AU" i="1" dirty="0"/>
              <a:t>Fluid</a:t>
            </a:r>
          </a:p>
          <a:p>
            <a:pPr marL="0" indent="0" algn="ctr">
              <a:buNone/>
            </a:pPr>
            <a:r>
              <a:rPr lang="en-AU" i="1" dirty="0"/>
              <a:t>Blood</a:t>
            </a:r>
          </a:p>
        </p:txBody>
      </p:sp>
      <p:sp>
        <p:nvSpPr>
          <p:cNvPr id="4" name="Content Placeholder 3"/>
          <p:cNvSpPr>
            <a:spLocks noGrp="1"/>
          </p:cNvSpPr>
          <p:nvPr>
            <p:ph sz="half" idx="2"/>
          </p:nvPr>
        </p:nvSpPr>
        <p:spPr/>
        <p:txBody>
          <a:bodyPr>
            <a:normAutofit/>
          </a:bodyPr>
          <a:lstStyle/>
          <a:p>
            <a:pPr marL="0" indent="0">
              <a:buNone/>
            </a:pPr>
            <a:r>
              <a:rPr lang="en-AU" i="1" dirty="0"/>
              <a:t> </a:t>
            </a:r>
          </a:p>
          <a:p>
            <a:pPr marL="0" indent="0">
              <a:buNone/>
            </a:pPr>
            <a:r>
              <a:rPr lang="en-AU" dirty="0"/>
              <a:t>Anatomical</a:t>
            </a:r>
          </a:p>
          <a:p>
            <a:r>
              <a:rPr lang="en-AU" dirty="0"/>
              <a:t>Blocked by anatomic structure</a:t>
            </a:r>
          </a:p>
          <a:p>
            <a:endParaRPr lang="en-AU" dirty="0"/>
          </a:p>
          <a:p>
            <a:pPr marL="0" indent="0" algn="ctr">
              <a:buNone/>
            </a:pPr>
            <a:r>
              <a:rPr lang="en-AU" i="1" dirty="0"/>
              <a:t>Tongue</a:t>
            </a:r>
          </a:p>
          <a:p>
            <a:pPr marL="0" indent="0" algn="ctr">
              <a:buNone/>
            </a:pPr>
            <a:r>
              <a:rPr lang="en-AU" i="1" dirty="0"/>
              <a:t> Swelling of throat</a:t>
            </a:r>
          </a:p>
          <a:p>
            <a:pPr marL="0" indent="0" algn="ctr">
              <a:buNone/>
            </a:pPr>
            <a:r>
              <a:rPr lang="en-AU" i="1" dirty="0"/>
              <a:t> Laryngeal spasm</a:t>
            </a:r>
          </a:p>
          <a:p>
            <a:endParaRPr lang="en-A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AU" dirty="0"/>
              <a:t>Respond to an emergency situation</a:t>
            </a:r>
          </a:p>
        </p:txBody>
      </p:sp>
      <p:sp>
        <p:nvSpPr>
          <p:cNvPr id="4" name="Content Placeholder 3"/>
          <p:cNvSpPr>
            <a:spLocks noGrp="1"/>
          </p:cNvSpPr>
          <p:nvPr>
            <p:ph idx="1"/>
          </p:nvPr>
        </p:nvSpPr>
        <p:spPr/>
        <p:txBody>
          <a:bodyPr>
            <a:normAutofit/>
          </a:bodyPr>
          <a:lstStyle/>
          <a:p>
            <a:pPr marL="0" indent="0">
              <a:buNone/>
            </a:pPr>
            <a:r>
              <a:rPr lang="en-AU" sz="2800" i="1" dirty="0"/>
              <a:t>Assess Vital Signs</a:t>
            </a:r>
          </a:p>
          <a:p>
            <a:r>
              <a:rPr lang="en-AU" sz="2800" dirty="0"/>
              <a:t>Is the casualty breathing???</a:t>
            </a:r>
          </a:p>
          <a:p>
            <a:endParaRPr lang="en-AU" sz="28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3200" y="3200400"/>
            <a:ext cx="3664074" cy="2438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457200" y="1730535"/>
            <a:ext cx="7010400" cy="563562"/>
          </a:xfrm>
          <a:prstGeom prst="rect">
            <a:avLst/>
          </a:prstGeom>
        </p:spPr>
        <p:txBody>
          <a:bodyPr/>
          <a:lstStyle/>
          <a:p>
            <a:pPr eaLnBrk="0" hangingPunct="0">
              <a:defRPr/>
            </a:pPr>
            <a:r>
              <a:rPr lang="en-US" sz="2800" i="1" kern="0" dirty="0">
                <a:latin typeface="Source Sans Pro"/>
                <a:ea typeface="+mj-ea"/>
                <a:cs typeface="+mj-cs"/>
              </a:rPr>
              <a:t>The Respiratory System</a:t>
            </a:r>
          </a:p>
        </p:txBody>
      </p:sp>
      <p:sp>
        <p:nvSpPr>
          <p:cNvPr id="5" name="Title 1"/>
          <p:cNvSpPr>
            <a:spLocks noGrp="1"/>
          </p:cNvSpPr>
          <p:nvPr>
            <p:ph type="title"/>
          </p:nvPr>
        </p:nvSpPr>
        <p:spPr/>
        <p:txBody>
          <a:bodyPr>
            <a:normAutofit fontScale="90000"/>
          </a:bodyPr>
          <a:lstStyle/>
          <a:p>
            <a:r>
              <a:rPr lang="en-AU" dirty="0"/>
              <a:t>Respond to an emergency situation</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2200" y="2514918"/>
            <a:ext cx="4419600" cy="33147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8040" y="2956560"/>
            <a:ext cx="2438400" cy="2743200"/>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0" indent="0">
              <a:buNone/>
            </a:pPr>
            <a:r>
              <a:rPr lang="en-AU" sz="4000" i="1" dirty="0"/>
              <a:t>Assess Vital Signs</a:t>
            </a:r>
          </a:p>
          <a:p>
            <a:pPr marL="0" indent="0">
              <a:buNone/>
            </a:pPr>
            <a:endParaRPr lang="en-AU" sz="4000" i="1" dirty="0"/>
          </a:p>
          <a:p>
            <a:pPr marL="906463" indent="0">
              <a:buNone/>
            </a:pPr>
            <a:r>
              <a:rPr lang="en-AU" sz="4000" dirty="0"/>
              <a:t>BREATHING</a:t>
            </a:r>
          </a:p>
          <a:p>
            <a:endParaRPr lang="en-AU" dirty="0"/>
          </a:p>
          <a:p>
            <a:pPr marL="0" indent="0">
              <a:buNone/>
            </a:pPr>
            <a:endParaRPr lang="en-AU" dirty="0"/>
          </a:p>
          <a:p>
            <a:pPr marL="0" indent="0">
              <a:buNone/>
            </a:pPr>
            <a:endParaRPr lang="en-AU" dirty="0"/>
          </a:p>
          <a:p>
            <a:pPr marL="0" indent="0">
              <a:spcBef>
                <a:spcPts val="1200"/>
              </a:spcBef>
              <a:spcAft>
                <a:spcPts val="600"/>
              </a:spcAft>
              <a:buNone/>
            </a:pPr>
            <a:r>
              <a:rPr lang="en-AU" sz="3400" dirty="0"/>
              <a:t>Checking if breathing vs abnormal or not breathing</a:t>
            </a:r>
          </a:p>
          <a:p>
            <a:pPr>
              <a:spcBef>
                <a:spcPts val="1200"/>
              </a:spcBef>
              <a:spcAft>
                <a:spcPts val="600"/>
              </a:spcAft>
            </a:pPr>
            <a:r>
              <a:rPr lang="en-AU" sz="3400" dirty="0"/>
              <a:t> </a:t>
            </a:r>
            <a:r>
              <a:rPr lang="en-AU" sz="3400" i="1" dirty="0"/>
              <a:t>LOOK and FEEL </a:t>
            </a:r>
            <a:r>
              <a:rPr lang="en-AU" sz="3400" dirty="0"/>
              <a:t>for movement of the upper abdomen or lower chest and;</a:t>
            </a:r>
          </a:p>
          <a:p>
            <a:pPr>
              <a:spcBef>
                <a:spcPts val="1200"/>
              </a:spcBef>
              <a:spcAft>
                <a:spcPts val="600"/>
              </a:spcAft>
            </a:pPr>
            <a:r>
              <a:rPr lang="en-AU" sz="3400" i="1" dirty="0"/>
              <a:t>LISTEN and FEEL </a:t>
            </a:r>
            <a:r>
              <a:rPr lang="en-AU" sz="3400" dirty="0"/>
              <a:t>for the escape of air from the nose and mouth</a:t>
            </a:r>
          </a:p>
        </p:txBody>
      </p:sp>
      <p:sp>
        <p:nvSpPr>
          <p:cNvPr id="2" name="Title 1"/>
          <p:cNvSpPr>
            <a:spLocks noGrp="1"/>
          </p:cNvSpPr>
          <p:nvPr>
            <p:ph type="title"/>
          </p:nvPr>
        </p:nvSpPr>
        <p:spPr/>
        <p:txBody>
          <a:bodyPr>
            <a:normAutofit fontScale="90000"/>
          </a:bodyPr>
          <a:lstStyle/>
          <a:p>
            <a:r>
              <a:rPr lang="en-AU" dirty="0"/>
              <a:t>Respond to an emergency situation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0600" y="1920240"/>
            <a:ext cx="3187700" cy="19937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Text Box 1"/>
          <p:cNvSpPr txBox="1"/>
          <p:nvPr/>
        </p:nvSpPr>
        <p:spPr>
          <a:xfrm>
            <a:off x="457200" y="1600200"/>
            <a:ext cx="977900" cy="1562735"/>
          </a:xfrm>
          <a:prstGeom prst="rect">
            <a:avLst/>
          </a:prstGeom>
          <a:noFill/>
          <a:ln>
            <a:noFill/>
          </a:ln>
          <a:effectLst/>
        </p:spPr>
        <p:txBody>
          <a:bodyPr rot="0" spcFirstLastPara="0" vert="horz" wrap="square" lIns="91440" tIns="45720" rIns="91440" bIns="45720" numCol="1" spcCol="0" rtlCol="0" fromWordArt="0" anchor="t" anchorCtr="0" forceAA="0" compatLnSpc="1">
            <a:prstTxWarp prst="textNoShape">
              <a:avLst/>
            </a:prstTxWarp>
            <a:noAutofit/>
            <a:scene3d>
              <a:camera prst="isometricRightUp"/>
              <a:lightRig rig="threePt" dir="t"/>
            </a:scene3d>
            <a:sp3d extrusionH="57150">
              <a:bevelT w="38100" h="38100"/>
            </a:sp3d>
          </a:bodyPr>
          <a:lstStyle/>
          <a:p>
            <a:pPr algn="ctr">
              <a:lnSpc>
                <a:spcPct val="107000"/>
              </a:lnSpc>
              <a:spcAft>
                <a:spcPts val="0"/>
              </a:spcAft>
            </a:pPr>
            <a:r>
              <a:rPr lang="en-AU" sz="12000" b="1" dirty="0">
                <a:ln w="9525" cap="flat" cmpd="sng" algn="ctr">
                  <a:solidFill>
                    <a:srgbClr val="FFFFFF"/>
                  </a:solidFill>
                  <a:prstDash val="solid"/>
                  <a:round/>
                </a:ln>
                <a:solidFill>
                  <a:srgbClr val="FF0000"/>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Times New Roman" panose="02020603050405020304" pitchFamily="18" charset="0"/>
              </a:rPr>
              <a:t>B</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AU" sz="2400" i="1" dirty="0"/>
              <a:t>Lateral / Recovery Position</a:t>
            </a:r>
          </a:p>
          <a:p>
            <a:pPr marL="0" indent="0">
              <a:buNone/>
            </a:pPr>
            <a:endParaRPr lang="en-AU" sz="2400" dirty="0"/>
          </a:p>
          <a:p>
            <a:pPr marL="0" indent="0">
              <a:buNone/>
            </a:pPr>
            <a:r>
              <a:rPr lang="en-AU" sz="2400" dirty="0"/>
              <a:t>Unconscious Casualty</a:t>
            </a:r>
          </a:p>
          <a:p>
            <a:r>
              <a:rPr lang="en-AU" sz="2400" dirty="0"/>
              <a:t>Once the casualty is breathing </a:t>
            </a:r>
          </a:p>
          <a:p>
            <a:r>
              <a:rPr lang="en-AU" sz="2400" dirty="0"/>
              <a:t>Placed in a lateral or recovery position</a:t>
            </a:r>
          </a:p>
        </p:txBody>
      </p:sp>
      <p:pic>
        <p:nvPicPr>
          <p:cNvPr id="60422" name="Picture 10" descr="2-4"/>
          <p:cNvPicPr>
            <a:picLocks noChangeAspect="1" noChangeArrowheads="1"/>
          </p:cNvPicPr>
          <p:nvPr/>
        </p:nvPicPr>
        <p:blipFill>
          <a:blip r:embed="rId3" cstate="print"/>
          <a:srcRect/>
          <a:stretch>
            <a:fillRect/>
          </a:stretch>
        </p:blipFill>
        <p:spPr bwMode="auto">
          <a:xfrm>
            <a:off x="2720621" y="3863181"/>
            <a:ext cx="3249171" cy="226298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0423" name="Picture 11" descr="2-5"/>
          <p:cNvPicPr>
            <a:picLocks noChangeAspect="1" noChangeArrowheads="1"/>
          </p:cNvPicPr>
          <p:nvPr/>
        </p:nvPicPr>
        <p:blipFill>
          <a:blip r:embed="rId4" cstate="print"/>
          <a:srcRect/>
          <a:stretch>
            <a:fillRect/>
          </a:stretch>
        </p:blipFill>
        <p:spPr bwMode="auto">
          <a:xfrm>
            <a:off x="2680572" y="3756211"/>
            <a:ext cx="3410996" cy="137128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0424" name="Picture 12" descr="2-3"/>
          <p:cNvPicPr>
            <a:picLocks noChangeAspect="1" noChangeArrowheads="1"/>
          </p:cNvPicPr>
          <p:nvPr/>
        </p:nvPicPr>
        <p:blipFill>
          <a:blip r:embed="rId5" cstate="print"/>
          <a:srcRect/>
          <a:stretch>
            <a:fillRect/>
          </a:stretch>
        </p:blipFill>
        <p:spPr bwMode="auto">
          <a:xfrm>
            <a:off x="2802347" y="3748371"/>
            <a:ext cx="3167446" cy="23777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itle 1"/>
          <p:cNvSpPr>
            <a:spLocks noGrp="1"/>
          </p:cNvSpPr>
          <p:nvPr>
            <p:ph type="title"/>
          </p:nvPr>
        </p:nvSpPr>
        <p:spPr/>
        <p:txBody>
          <a:bodyPr>
            <a:normAutofit/>
          </a:bodyPr>
          <a:lstStyle/>
          <a:p>
            <a:r>
              <a:rPr lang="en-AU" dirty="0"/>
              <a:t>Recovery Position</a:t>
            </a:r>
          </a:p>
        </p:txBody>
      </p:sp>
    </p:spTree>
    <p:extLst>
      <p:ext uri="{BB962C8B-B14F-4D97-AF65-F5344CB8AC3E}">
        <p14:creationId xmlns:p14="http://schemas.microsoft.com/office/powerpoint/2010/main" val="323073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0424"/>
                                        </p:tgtEl>
                                        <p:attrNameLst>
                                          <p:attrName>style.visibility</p:attrName>
                                        </p:attrNameLst>
                                      </p:cBhvr>
                                      <p:to>
                                        <p:strVal val="visible"/>
                                      </p:to>
                                    </p:set>
                                  </p:childTnLst>
                                  <p:subTnLst>
                                    <p:set>
                                      <p:cBhvr override="childStyle">
                                        <p:cTn dur="1" fill="hold" display="0" masterRel="nextClick" afterEffect="1"/>
                                        <p:tgtEl>
                                          <p:spTgt spid="60424"/>
                                        </p:tgtEl>
                                        <p:attrNameLst>
                                          <p:attrName>style.visibility</p:attrName>
                                        </p:attrNameLst>
                                      </p:cBhvr>
                                      <p:to>
                                        <p:strVal val="hidden"/>
                                      </p:to>
                                    </p:set>
                                  </p:subTnLst>
                                </p:cTn>
                              </p:par>
                            </p:childTnLst>
                          </p:cTn>
                        </p:par>
                        <p:par>
                          <p:cTn id="7" fill="hold">
                            <p:stCondLst>
                              <p:cond delay="0"/>
                            </p:stCondLst>
                            <p:childTnLst>
                              <p:par>
                                <p:cTn id="8" presetID="1" presetClass="entr" presetSubtype="0" fill="hold" nodeType="afterEffect">
                                  <p:stCondLst>
                                    <p:cond delay="2000"/>
                                  </p:stCondLst>
                                  <p:childTnLst>
                                    <p:set>
                                      <p:cBhvr>
                                        <p:cTn id="9" dur="1" fill="hold">
                                          <p:stCondLst>
                                            <p:cond delay="0"/>
                                          </p:stCondLst>
                                        </p:cTn>
                                        <p:tgtEl>
                                          <p:spTgt spid="60422"/>
                                        </p:tgtEl>
                                        <p:attrNameLst>
                                          <p:attrName>style.visibility</p:attrName>
                                        </p:attrNameLst>
                                      </p:cBhvr>
                                      <p:to>
                                        <p:strVal val="visible"/>
                                      </p:to>
                                    </p:set>
                                  </p:childTnLst>
                                  <p:subTnLst>
                                    <p:set>
                                      <p:cBhvr override="childStyle">
                                        <p:cTn dur="1" fill="hold" display="0" masterRel="nextClick" afterEffect="1"/>
                                        <p:tgtEl>
                                          <p:spTgt spid="60422"/>
                                        </p:tgtEl>
                                        <p:attrNameLst>
                                          <p:attrName>style.visibility</p:attrName>
                                        </p:attrNameLst>
                                      </p:cBhvr>
                                      <p:to>
                                        <p:strVal val="hidden"/>
                                      </p:to>
                                    </p:set>
                                  </p:subTnLst>
                                </p:cTn>
                              </p:par>
                            </p:childTnLst>
                          </p:cTn>
                        </p:par>
                        <p:par>
                          <p:cTn id="10" fill="hold">
                            <p:stCondLst>
                              <p:cond delay="2000"/>
                            </p:stCondLst>
                            <p:childTnLst>
                              <p:par>
                                <p:cTn id="11" presetID="1" presetClass="entr" presetSubtype="0" fill="hold" nodeType="afterEffect">
                                  <p:stCondLst>
                                    <p:cond delay="2000"/>
                                  </p:stCondLst>
                                  <p:childTnLst>
                                    <p:set>
                                      <p:cBhvr>
                                        <p:cTn id="12" dur="1" fill="hold">
                                          <p:stCondLst>
                                            <p:cond delay="0"/>
                                          </p:stCondLst>
                                        </p:cTn>
                                        <p:tgtEl>
                                          <p:spTgt spid="604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0" indent="0">
              <a:buNone/>
            </a:pPr>
            <a:r>
              <a:rPr lang="en-AU" sz="2600" i="1" dirty="0"/>
              <a:t>Lateral / Recovery Position</a:t>
            </a:r>
          </a:p>
          <a:p>
            <a:pPr marL="0" indent="0">
              <a:buNone/>
            </a:pPr>
            <a:endParaRPr lang="en-AU" sz="2400" dirty="0"/>
          </a:p>
          <a:p>
            <a:pPr marL="0" indent="0">
              <a:buNone/>
            </a:pPr>
            <a:r>
              <a:rPr lang="en-AU" sz="2400" dirty="0"/>
              <a:t>Unconscious Casualty</a:t>
            </a:r>
          </a:p>
          <a:p>
            <a:r>
              <a:rPr lang="en-AU" sz="2400" dirty="0"/>
              <a:t>Observe and treat as appropriate </a:t>
            </a:r>
          </a:p>
          <a:p>
            <a:r>
              <a:rPr lang="en-AU" sz="2400" dirty="0"/>
              <a:t>Monitor the casualty’s airway, breathing remain normal</a:t>
            </a:r>
          </a:p>
          <a:p>
            <a:endParaRPr lang="en-AU" sz="2400" dirty="0"/>
          </a:p>
          <a:p>
            <a:endParaRPr lang="en-AU" sz="2400" dirty="0"/>
          </a:p>
          <a:p>
            <a:endParaRPr lang="en-AU" sz="2400" dirty="0"/>
          </a:p>
          <a:p>
            <a:endParaRPr lang="en-AU" sz="2400" dirty="0"/>
          </a:p>
          <a:p>
            <a:r>
              <a:rPr lang="en-AU" sz="2400" dirty="0"/>
              <a:t>All unconscious breathing patients must be placed in a side (Recovery/lateral) position irrespective of their injuries.</a:t>
            </a:r>
          </a:p>
        </p:txBody>
      </p:sp>
      <p:sp>
        <p:nvSpPr>
          <p:cNvPr id="2" name="Title 1"/>
          <p:cNvSpPr>
            <a:spLocks noGrp="1"/>
          </p:cNvSpPr>
          <p:nvPr>
            <p:ph type="title"/>
          </p:nvPr>
        </p:nvSpPr>
        <p:spPr/>
        <p:txBody>
          <a:bodyPr>
            <a:noAutofit/>
          </a:bodyPr>
          <a:lstStyle/>
          <a:p>
            <a:r>
              <a:rPr lang="en-AU" sz="3600" dirty="0"/>
              <a:t>Provide Cardiopulmonary Resuscitation</a:t>
            </a:r>
          </a:p>
        </p:txBody>
      </p:sp>
      <p:pic>
        <p:nvPicPr>
          <p:cNvPr id="11" name="Picture 11" descr="2-5"/>
          <p:cNvPicPr>
            <a:picLocks noChangeAspect="1" noChangeArrowheads="1"/>
          </p:cNvPicPr>
          <p:nvPr/>
        </p:nvPicPr>
        <p:blipFill>
          <a:blip r:embed="rId3" cstate="print"/>
          <a:srcRect/>
          <a:stretch>
            <a:fillRect/>
          </a:stretch>
        </p:blipFill>
        <p:spPr bwMode="auto">
          <a:xfrm>
            <a:off x="2676564" y="3657600"/>
            <a:ext cx="3790872" cy="1524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829234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AU" sz="2800" i="1" dirty="0"/>
              <a:t>If the casualty Breathing is :</a:t>
            </a:r>
          </a:p>
          <a:p>
            <a:pPr marL="0" indent="0">
              <a:buNone/>
            </a:pPr>
            <a:endParaRPr lang="en-AU" sz="2800" i="1" dirty="0"/>
          </a:p>
          <a:p>
            <a:pPr marL="0" indent="0">
              <a:buNone/>
            </a:pPr>
            <a:endParaRPr lang="en-AU" sz="2800" i="1" dirty="0"/>
          </a:p>
          <a:p>
            <a:pPr marL="0" indent="0">
              <a:buNone/>
            </a:pPr>
            <a:r>
              <a:rPr lang="en-AU" sz="2800" dirty="0"/>
              <a:t>“Abnormal or Not Breathing”</a:t>
            </a:r>
          </a:p>
          <a:p>
            <a:pPr marL="0" indent="0">
              <a:buNone/>
            </a:pPr>
            <a:r>
              <a:rPr lang="en-AU" sz="2800" dirty="0"/>
              <a:t>and they are,</a:t>
            </a:r>
          </a:p>
          <a:p>
            <a:pPr marL="0" indent="0">
              <a:buNone/>
            </a:pPr>
            <a:r>
              <a:rPr lang="en-AU" sz="2800" i="1" dirty="0"/>
              <a:t>Unconscious or Unresponsive</a:t>
            </a:r>
          </a:p>
        </p:txBody>
      </p:sp>
      <p:sp>
        <p:nvSpPr>
          <p:cNvPr id="2" name="Title 1"/>
          <p:cNvSpPr>
            <a:spLocks noGrp="1"/>
          </p:cNvSpPr>
          <p:nvPr>
            <p:ph type="title"/>
          </p:nvPr>
        </p:nvSpPr>
        <p:spPr/>
        <p:txBody>
          <a:bodyPr>
            <a:normAutofit fontScale="90000"/>
          </a:bodyPr>
          <a:lstStyle/>
          <a:p>
            <a:r>
              <a:rPr lang="en-AU" dirty="0"/>
              <a:t>Respond to an emergency situation</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3600" y="1828800"/>
            <a:ext cx="2534709" cy="380206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 calcmode="lin" valueType="num">
                                      <p:cBhvr additive="base">
                                        <p:cTn id="1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a:bodyPr>
          <a:lstStyle/>
          <a:p>
            <a:r>
              <a:rPr lang="en-AU" dirty="0"/>
              <a:t>Housekeeping</a:t>
            </a:r>
          </a:p>
        </p:txBody>
      </p:sp>
      <p:sp>
        <p:nvSpPr>
          <p:cNvPr id="3" name="Content Placeholder 2"/>
          <p:cNvSpPr>
            <a:spLocks noGrp="1"/>
          </p:cNvSpPr>
          <p:nvPr>
            <p:ph idx="1"/>
          </p:nvPr>
        </p:nvSpPr>
        <p:spPr>
          <a:xfrm>
            <a:off x="457200" y="1432251"/>
            <a:ext cx="8229600" cy="3083767"/>
          </a:xfrm>
        </p:spPr>
        <p:txBody>
          <a:bodyPr>
            <a:normAutofit/>
          </a:bodyPr>
          <a:lstStyle/>
          <a:p>
            <a:pPr algn="ctr"/>
            <a:r>
              <a:rPr lang="en-AU" sz="2800" dirty="0"/>
              <a:t>Attendance forms</a:t>
            </a:r>
          </a:p>
          <a:p>
            <a:pPr algn="ctr"/>
            <a:r>
              <a:rPr lang="en-AU" sz="2800" dirty="0"/>
              <a:t>Student Application forms  </a:t>
            </a:r>
          </a:p>
          <a:p>
            <a:pPr marL="0" indent="0" algn="ctr">
              <a:buNone/>
            </a:pPr>
            <a:r>
              <a:rPr lang="en-AU" sz="2800" dirty="0"/>
              <a:t>(Please Print in BLOCK LETTERS)</a:t>
            </a:r>
          </a:p>
          <a:p>
            <a:pPr algn="ctr"/>
            <a:r>
              <a:rPr lang="en-AU" sz="2800" dirty="0"/>
              <a:t>Course duration</a:t>
            </a:r>
          </a:p>
          <a:p>
            <a:pPr algn="ctr"/>
            <a:r>
              <a:rPr lang="en-AU" sz="2800" dirty="0"/>
              <a:t>Course assessment</a:t>
            </a:r>
          </a:p>
        </p:txBody>
      </p:sp>
    </p:spTree>
    <p:extLst>
      <p:ext uri="{BB962C8B-B14F-4D97-AF65-F5344CB8AC3E}">
        <p14:creationId xmlns:p14="http://schemas.microsoft.com/office/powerpoint/2010/main" val="38216730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457199" y="1600200"/>
            <a:ext cx="8001001"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rgbClr val="E41D37"/>
              </a:buClr>
              <a:buFont typeface="Arial"/>
              <a:buChar char="•"/>
              <a:defRPr sz="3200" b="0" i="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800" b="0" i="0" kern="1200">
                <a:solidFill>
                  <a:schemeClr val="tx1"/>
                </a:solidFill>
                <a:latin typeface="Source Sans Pro"/>
                <a:ea typeface="+mn-ea"/>
                <a:cs typeface="Source Sans Pro"/>
              </a:defRPr>
            </a:lvl2pPr>
            <a:lvl3pPr marL="1143000" indent="-228600" algn="l" defTabSz="457200" rtl="0" eaLnBrk="1" latinLnBrk="0" hangingPunct="1">
              <a:spcBef>
                <a:spcPct val="20000"/>
              </a:spcBef>
              <a:buClr>
                <a:srgbClr val="E41D37"/>
              </a:buClr>
              <a:buFont typeface="Arial"/>
              <a:buChar char="•"/>
              <a:defRPr sz="2400" b="0" i="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2000" b="0" i="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2000" b="0" i="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pPr>
            <a:r>
              <a:rPr lang="en-AU" sz="2800" i="1" dirty="0"/>
              <a:t>Assess Vital Signs</a:t>
            </a:r>
          </a:p>
          <a:p>
            <a:pPr marL="0" indent="0" fontAlgn="auto">
              <a:spcAft>
                <a:spcPts val="0"/>
              </a:spcAft>
              <a:buFont typeface="Arial"/>
              <a:buNone/>
            </a:pPr>
            <a:endParaRPr lang="en-AU" sz="2800" i="1" dirty="0"/>
          </a:p>
          <a:p>
            <a:pPr marL="912813" indent="0" fontAlgn="auto">
              <a:spcAft>
                <a:spcPts val="0"/>
              </a:spcAft>
              <a:buNone/>
            </a:pPr>
            <a:r>
              <a:rPr lang="en-AU" sz="2800" dirty="0"/>
              <a:t>COMPRESSIONS</a:t>
            </a:r>
          </a:p>
          <a:p>
            <a:pPr marL="1524000" fontAlgn="auto">
              <a:spcAft>
                <a:spcPts val="0"/>
              </a:spcAft>
            </a:pPr>
            <a:endParaRPr lang="en-AU" sz="2800" dirty="0"/>
          </a:p>
          <a:p>
            <a:pPr marL="0" indent="0" algn="ctr" fontAlgn="auto">
              <a:spcAft>
                <a:spcPts val="0"/>
              </a:spcAft>
              <a:buNone/>
              <a:tabLst>
                <a:tab pos="1249363" algn="l"/>
              </a:tabLst>
            </a:pPr>
            <a:endParaRPr lang="en-AU" sz="2800" dirty="0"/>
          </a:p>
          <a:p>
            <a:pPr marL="0" indent="0" algn="ctr" fontAlgn="auto">
              <a:spcAft>
                <a:spcPts val="0"/>
              </a:spcAft>
              <a:buNone/>
              <a:tabLst>
                <a:tab pos="1249363" algn="l"/>
              </a:tabLst>
            </a:pPr>
            <a:endParaRPr lang="en-AU" sz="2800" dirty="0"/>
          </a:p>
          <a:p>
            <a:pPr marL="0" indent="0" algn="ctr" fontAlgn="auto">
              <a:spcAft>
                <a:spcPts val="0"/>
              </a:spcAft>
              <a:buNone/>
              <a:tabLst>
                <a:tab pos="1249363" algn="l"/>
              </a:tabLst>
            </a:pPr>
            <a:r>
              <a:rPr lang="en-AU" sz="2800" dirty="0"/>
              <a:t>Start chest compressions</a:t>
            </a:r>
          </a:p>
        </p:txBody>
      </p:sp>
      <p:sp>
        <p:nvSpPr>
          <p:cNvPr id="3" name="Title 2"/>
          <p:cNvSpPr>
            <a:spLocks noGrp="1"/>
          </p:cNvSpPr>
          <p:nvPr>
            <p:ph type="title"/>
          </p:nvPr>
        </p:nvSpPr>
        <p:spPr/>
        <p:txBody>
          <a:bodyPr>
            <a:normAutofit fontScale="90000"/>
          </a:bodyPr>
          <a:lstStyle/>
          <a:p>
            <a:r>
              <a:rPr lang="en-AU" dirty="0"/>
              <a:t>Respond to an emergency situation</a:t>
            </a:r>
          </a:p>
        </p:txBody>
      </p:sp>
      <p:pic>
        <p:nvPicPr>
          <p:cNvPr id="9" name="Content Placeholder 8"/>
          <p:cNvPicPr>
            <a:picLocks noGrp="1" noChangeAspect="1"/>
          </p:cNvPicPr>
          <p:nvPr>
            <p:ph idx="1"/>
          </p:nvPr>
        </p:nvPicPr>
        <p:blipFill>
          <a:blip r:embed="rId3" cstate="print">
            <a:extLst>
              <a:ext uri="{BEBA8EAE-BF5A-486C-A8C5-ECC9F3942E4B}">
                <a14:imgProps xmlns:a14="http://schemas.microsoft.com/office/drawing/2010/main">
                  <a14:imgLayer r:embed="rId4">
                    <a14:imgEffect>
                      <a14:backgroundRemoval t="9961" b="95117" l="9961" r="89941"/>
                    </a14:imgEffect>
                  </a14:imgLayer>
                </a14:imgProps>
              </a:ext>
              <a:ext uri="{28A0092B-C50C-407E-A947-70E740481C1C}">
                <a14:useLocalDpi xmlns:a14="http://schemas.microsoft.com/office/drawing/2010/main" val="0"/>
              </a:ext>
            </a:extLst>
          </a:blip>
          <a:stretch>
            <a:fillRect/>
          </a:stretch>
        </p:blipFill>
        <p:spPr>
          <a:xfrm>
            <a:off x="5181601" y="1387158"/>
            <a:ext cx="3261360" cy="32613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Text Box 1"/>
          <p:cNvSpPr txBox="1"/>
          <p:nvPr/>
        </p:nvSpPr>
        <p:spPr>
          <a:xfrm>
            <a:off x="457199" y="1600200"/>
            <a:ext cx="977900" cy="1562735"/>
          </a:xfrm>
          <a:prstGeom prst="rect">
            <a:avLst/>
          </a:prstGeom>
          <a:noFill/>
          <a:ln>
            <a:noFill/>
          </a:ln>
          <a:effectLst/>
        </p:spPr>
        <p:txBody>
          <a:bodyPr rot="0" spcFirstLastPara="0" vert="horz" wrap="square" lIns="91440" tIns="45720" rIns="91440" bIns="45720" numCol="1" spcCol="0" rtlCol="0" fromWordArt="0" anchor="t" anchorCtr="0" forceAA="0" compatLnSpc="1">
            <a:prstTxWarp prst="textNoShape">
              <a:avLst/>
            </a:prstTxWarp>
            <a:noAutofit/>
            <a:scene3d>
              <a:camera prst="isometricRightUp"/>
              <a:lightRig rig="threePt" dir="t"/>
            </a:scene3d>
            <a:sp3d extrusionH="57150">
              <a:bevelT w="38100" h="38100"/>
            </a:sp3d>
          </a:bodyPr>
          <a:lstStyle/>
          <a:p>
            <a:pPr algn="ctr">
              <a:lnSpc>
                <a:spcPct val="107000"/>
              </a:lnSpc>
              <a:spcAft>
                <a:spcPts val="0"/>
              </a:spcAft>
            </a:pPr>
            <a:r>
              <a:rPr lang="en-AU" sz="12000" b="1" dirty="0">
                <a:ln w="9525" cap="flat" cmpd="sng" algn="ctr">
                  <a:solidFill>
                    <a:srgbClr val="FFFFFF"/>
                  </a:solidFill>
                  <a:prstDash val="solid"/>
                  <a:round/>
                </a:ln>
                <a:solidFill>
                  <a:srgbClr val="FF0000"/>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Times New Roman" panose="02020603050405020304" pitchFamily="18" charset="0"/>
              </a:rPr>
              <a:t>C</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DDC148-2F1A-409D-ACB4-68E43A6C798E}"/>
              </a:ext>
            </a:extLst>
          </p:cNvPr>
          <p:cNvSpPr>
            <a:spLocks noGrp="1"/>
          </p:cNvSpPr>
          <p:nvPr>
            <p:ph type="ctrTitle"/>
          </p:nvPr>
        </p:nvSpPr>
        <p:spPr/>
        <p:txBody>
          <a:bodyPr>
            <a:normAutofit/>
          </a:bodyPr>
          <a:lstStyle/>
          <a:p>
            <a:r>
              <a:rPr lang="en-AU" sz="3600" dirty="0"/>
              <a:t>2. Perform CPR procedures</a:t>
            </a:r>
          </a:p>
        </p:txBody>
      </p:sp>
      <p:sp>
        <p:nvSpPr>
          <p:cNvPr id="5" name="Subtitle 4">
            <a:extLst>
              <a:ext uri="{FF2B5EF4-FFF2-40B4-BE49-F238E27FC236}">
                <a16:creationId xmlns:a16="http://schemas.microsoft.com/office/drawing/2014/main" id="{11DB88B8-18B3-4C2D-91EF-8ABC077DAF92}"/>
              </a:ext>
            </a:extLst>
          </p:cNvPr>
          <p:cNvSpPr>
            <a:spLocks noGrp="1"/>
          </p:cNvSpPr>
          <p:nvPr>
            <p:ph type="subTitle" idx="1"/>
          </p:nvPr>
        </p:nvSpPr>
        <p:spPr>
          <a:xfrm>
            <a:off x="584402" y="2288080"/>
            <a:ext cx="6883198" cy="3122120"/>
          </a:xfrm>
        </p:spPr>
        <p:txBody>
          <a:bodyPr>
            <a:normAutofit fontScale="92500" lnSpcReduction="10000"/>
          </a:bodyPr>
          <a:lstStyle/>
          <a:p>
            <a:pPr marL="514350" indent="-514350">
              <a:lnSpc>
                <a:spcPct val="150000"/>
              </a:lnSpc>
              <a:buFont typeface="+mj-lt"/>
              <a:buAutoNum type="romanUcPeriod"/>
            </a:pPr>
            <a:r>
              <a:rPr lang="en-AU" sz="2400" b="1" dirty="0"/>
              <a:t>Perform cardiopulmonary resuscitation in accordance with ARC guidelines. </a:t>
            </a:r>
          </a:p>
          <a:p>
            <a:pPr marL="514350" indent="-514350">
              <a:lnSpc>
                <a:spcPct val="150000"/>
              </a:lnSpc>
              <a:buFont typeface="+mj-lt"/>
              <a:buAutoNum type="romanUcPeriod"/>
            </a:pPr>
            <a:r>
              <a:rPr lang="en-AU" sz="2400" b="1" dirty="0"/>
              <a:t>Display respectful behaviour towards casualty. </a:t>
            </a:r>
          </a:p>
          <a:p>
            <a:pPr marL="514350" indent="-514350">
              <a:lnSpc>
                <a:spcPct val="150000"/>
              </a:lnSpc>
              <a:buFont typeface="+mj-lt"/>
              <a:buAutoNum type="romanUcPeriod"/>
            </a:pPr>
            <a:r>
              <a:rPr lang="en-AU" sz="2400" b="1" dirty="0"/>
              <a:t>Operate automated external defibrillator (AED) according to manufacturer’s instructions</a:t>
            </a:r>
          </a:p>
        </p:txBody>
      </p:sp>
    </p:spTree>
    <p:extLst>
      <p:ext uri="{BB962C8B-B14F-4D97-AF65-F5344CB8AC3E}">
        <p14:creationId xmlns:p14="http://schemas.microsoft.com/office/powerpoint/2010/main" val="40760751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199" y="1600200"/>
            <a:ext cx="8229601" cy="4525963"/>
          </a:xfrm>
        </p:spPr>
        <p:txBody>
          <a:bodyPr>
            <a:normAutofit fontScale="92500"/>
          </a:bodyPr>
          <a:lstStyle/>
          <a:p>
            <a:pPr marL="0" indent="0">
              <a:buNone/>
            </a:pPr>
            <a:r>
              <a:rPr lang="en-AU" sz="3000" i="1" dirty="0"/>
              <a:t>Assess Vital Signs</a:t>
            </a:r>
          </a:p>
          <a:p>
            <a:pPr marL="0" indent="0">
              <a:buNone/>
            </a:pPr>
            <a:endParaRPr lang="en-AU" sz="3000" i="1" dirty="0"/>
          </a:p>
          <a:p>
            <a:pPr marL="912813" indent="0">
              <a:buNone/>
            </a:pPr>
            <a:r>
              <a:rPr lang="en-AU" sz="3000" dirty="0"/>
              <a:t>COMPRESSIONS</a:t>
            </a:r>
          </a:p>
          <a:p>
            <a:pPr marL="1524000"/>
            <a:endParaRPr lang="en-AU" sz="3000" dirty="0"/>
          </a:p>
          <a:p>
            <a:pPr>
              <a:tabLst>
                <a:tab pos="1249363" algn="l"/>
              </a:tabLst>
            </a:pPr>
            <a:r>
              <a:rPr lang="en-AU" sz="3000" dirty="0"/>
              <a:t>Locate the chest compression point…</a:t>
            </a:r>
          </a:p>
          <a:p>
            <a:pPr>
              <a:tabLst>
                <a:tab pos="1249363" algn="l"/>
              </a:tabLst>
            </a:pPr>
            <a:r>
              <a:rPr lang="en-AU" sz="3000" dirty="0"/>
              <a:t>Lower half of the sternum.</a:t>
            </a:r>
          </a:p>
          <a:p>
            <a:pPr>
              <a:tabLst>
                <a:tab pos="1249363" algn="l"/>
              </a:tabLst>
            </a:pPr>
            <a:r>
              <a:rPr lang="en-AU" sz="3000" dirty="0"/>
              <a:t>Commence chest compressions … </a:t>
            </a:r>
          </a:p>
          <a:p>
            <a:pPr marL="365125" lvl="2" indent="0">
              <a:buNone/>
              <a:tabLst>
                <a:tab pos="1249363" algn="l"/>
              </a:tabLst>
            </a:pPr>
            <a:r>
              <a:rPr lang="en-AU" sz="2600" dirty="0"/>
              <a:t>(1/3 of the depth of the chest)      </a:t>
            </a:r>
          </a:p>
          <a:p>
            <a:pPr marL="365125" lvl="2" indent="0">
              <a:buNone/>
              <a:tabLst>
                <a:tab pos="1249363" algn="l"/>
              </a:tabLst>
            </a:pPr>
            <a:r>
              <a:rPr lang="en-AU" sz="2600" dirty="0"/>
              <a:t>(Rate of compressions / minute = 100 – 120 a minute)</a:t>
            </a:r>
          </a:p>
          <a:p>
            <a:pPr marL="1524000"/>
            <a:endParaRPr lang="en-AU" dirty="0"/>
          </a:p>
        </p:txBody>
      </p:sp>
      <p:pic>
        <p:nvPicPr>
          <p:cNvPr id="10" name="Picture 12" descr="Compression point.jpg"/>
          <p:cNvPicPr>
            <a:picLocks noChangeAspect="1"/>
          </p:cNvPicPr>
          <p:nvPr/>
        </p:nvPicPr>
        <p:blipFill rotWithShape="1">
          <a:blip r:embed="rId3" cstate="print"/>
          <a:srcRect r="45098" b="52318"/>
          <a:stretch/>
        </p:blipFill>
        <p:spPr bwMode="auto">
          <a:xfrm>
            <a:off x="6109448" y="1834080"/>
            <a:ext cx="2577352" cy="1752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itle 1"/>
          <p:cNvSpPr>
            <a:spLocks noGrp="1"/>
          </p:cNvSpPr>
          <p:nvPr>
            <p:ph type="title"/>
          </p:nvPr>
        </p:nvSpPr>
        <p:spPr/>
        <p:txBody>
          <a:bodyPr>
            <a:normAutofit/>
          </a:bodyPr>
          <a:lstStyle/>
          <a:p>
            <a:r>
              <a:rPr lang="en-AU" sz="3600" dirty="0"/>
              <a:t>Perform CPR procedures</a:t>
            </a:r>
          </a:p>
        </p:txBody>
      </p:sp>
      <p:sp>
        <p:nvSpPr>
          <p:cNvPr id="11" name="Text Box 1"/>
          <p:cNvSpPr txBox="1"/>
          <p:nvPr/>
        </p:nvSpPr>
        <p:spPr>
          <a:xfrm>
            <a:off x="457199" y="1600200"/>
            <a:ext cx="977900" cy="1562735"/>
          </a:xfrm>
          <a:prstGeom prst="rect">
            <a:avLst/>
          </a:prstGeom>
          <a:noFill/>
          <a:ln>
            <a:noFill/>
          </a:ln>
          <a:effectLst/>
        </p:spPr>
        <p:txBody>
          <a:bodyPr rot="0" spcFirstLastPara="0" vert="horz" wrap="square" lIns="91440" tIns="45720" rIns="91440" bIns="45720" numCol="1" spcCol="0" rtlCol="0" fromWordArt="0" anchor="t" anchorCtr="0" forceAA="0" compatLnSpc="1">
            <a:prstTxWarp prst="textNoShape">
              <a:avLst/>
            </a:prstTxWarp>
            <a:noAutofit/>
            <a:scene3d>
              <a:camera prst="isometricRightUp"/>
              <a:lightRig rig="threePt" dir="t"/>
            </a:scene3d>
            <a:sp3d extrusionH="57150">
              <a:bevelT w="38100" h="38100"/>
            </a:sp3d>
          </a:bodyPr>
          <a:lstStyle/>
          <a:p>
            <a:pPr algn="ctr">
              <a:lnSpc>
                <a:spcPct val="107000"/>
              </a:lnSpc>
              <a:spcAft>
                <a:spcPts val="0"/>
              </a:spcAft>
            </a:pPr>
            <a:r>
              <a:rPr lang="en-AU" sz="12000" b="1" dirty="0">
                <a:ln w="9525" cap="flat" cmpd="sng" algn="ctr">
                  <a:solidFill>
                    <a:srgbClr val="FFFFFF"/>
                  </a:solidFill>
                  <a:prstDash val="solid"/>
                  <a:round/>
                </a:ln>
                <a:solidFill>
                  <a:srgbClr val="FF0000"/>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Times New Roman" panose="02020603050405020304" pitchFamily="18" charset="0"/>
              </a:rPr>
              <a:t>C</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 calcmode="lin" valueType="num">
                                      <p:cBhvr additive="base">
                                        <p:cTn id="1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 calcmode="lin" valueType="num">
                                      <p:cBhvr additive="base">
                                        <p:cTn id="1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AU" sz="2800" i="1" dirty="0"/>
              <a:t>Cardiopulmonary Resuscitation</a:t>
            </a:r>
          </a:p>
          <a:p>
            <a:pPr marL="0" indent="0">
              <a:buNone/>
            </a:pPr>
            <a:endParaRPr lang="en-AU" sz="2800" dirty="0"/>
          </a:p>
          <a:p>
            <a:pPr marL="0" indent="0">
              <a:buNone/>
            </a:pPr>
            <a:r>
              <a:rPr lang="en-AU" sz="2800" dirty="0"/>
              <a:t>Provide CPR</a:t>
            </a:r>
          </a:p>
          <a:p>
            <a:r>
              <a:rPr lang="en-AU" sz="2800" dirty="0"/>
              <a:t>Give the 30 Compression</a:t>
            </a:r>
          </a:p>
          <a:p>
            <a:r>
              <a:rPr lang="en-AU" sz="2800" dirty="0"/>
              <a:t>Followed with two breaths</a:t>
            </a:r>
          </a:p>
          <a:p>
            <a:r>
              <a:rPr lang="en-AU" sz="2800" dirty="0"/>
              <a:t>5 cycles in 2 minutes</a:t>
            </a:r>
          </a:p>
          <a:p>
            <a:pPr marL="0" indent="0">
              <a:buNone/>
            </a:pPr>
            <a:r>
              <a:rPr lang="en-AU" sz="2800" i="1" dirty="0"/>
              <a:t>Compression : Ventilation Ratio = 30:2</a:t>
            </a:r>
          </a:p>
          <a:p>
            <a:endParaRPr lang="en-AU" sz="2800" dirty="0"/>
          </a:p>
        </p:txBody>
      </p:sp>
      <p:pic>
        <p:nvPicPr>
          <p:cNvPr id="50182" name="Picture 4" descr="http://www.tallyredcross.org/images/AED_CPR.jpg"/>
          <p:cNvPicPr>
            <a:picLocks noChangeAspect="1" noChangeArrowheads="1"/>
          </p:cNvPicPr>
          <p:nvPr/>
        </p:nvPicPr>
        <p:blipFill>
          <a:blip r:embed="rId3" cstate="print"/>
          <a:srcRect/>
          <a:stretch>
            <a:fillRect/>
          </a:stretch>
        </p:blipFill>
        <p:spPr bwMode="auto">
          <a:xfrm>
            <a:off x="5410200" y="2057400"/>
            <a:ext cx="3429000" cy="264517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itle 1"/>
          <p:cNvSpPr>
            <a:spLocks noGrp="1"/>
          </p:cNvSpPr>
          <p:nvPr>
            <p:ph type="title"/>
          </p:nvPr>
        </p:nvSpPr>
        <p:spPr/>
        <p:txBody>
          <a:bodyPr>
            <a:normAutofit/>
          </a:bodyPr>
          <a:lstStyle/>
          <a:p>
            <a:r>
              <a:rPr lang="en-AU" sz="3600" dirty="0"/>
              <a:t>Perform CPR procedures</a:t>
            </a:r>
          </a:p>
        </p:txBody>
      </p:sp>
    </p:spTree>
    <p:extLst>
      <p:ext uri="{BB962C8B-B14F-4D97-AF65-F5344CB8AC3E}">
        <p14:creationId xmlns:p14="http://schemas.microsoft.com/office/powerpoint/2010/main" val="40782402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600" dirty="0"/>
              <a:t>Perform CPR procedures</a:t>
            </a:r>
          </a:p>
        </p:txBody>
      </p:sp>
      <p:sp>
        <p:nvSpPr>
          <p:cNvPr id="3" name="Content Placeholder 2"/>
          <p:cNvSpPr>
            <a:spLocks noGrp="1"/>
          </p:cNvSpPr>
          <p:nvPr>
            <p:ph idx="1"/>
          </p:nvPr>
        </p:nvSpPr>
        <p:spPr>
          <a:xfrm>
            <a:off x="457200" y="1828800"/>
            <a:ext cx="8229600" cy="4297363"/>
          </a:xfrm>
        </p:spPr>
        <p:txBody>
          <a:bodyPr>
            <a:normAutofit/>
          </a:bodyPr>
          <a:lstStyle/>
          <a:p>
            <a:pPr marL="0" indent="0">
              <a:buNone/>
            </a:pPr>
            <a:r>
              <a:rPr lang="en-AU" sz="2800" i="1" dirty="0"/>
              <a:t>Chest Compressions Only</a:t>
            </a:r>
          </a:p>
          <a:p>
            <a:pPr marL="0" indent="0">
              <a:buNone/>
            </a:pPr>
            <a:endParaRPr lang="en-AU" sz="2800" i="1" dirty="0"/>
          </a:p>
          <a:p>
            <a:pPr marL="0" indent="0" algn="ctr">
              <a:buNone/>
            </a:pPr>
            <a:r>
              <a:rPr lang="en-AU" sz="2800" dirty="0"/>
              <a:t>If unwilling or unable to do rescue breathing, rescuers </a:t>
            </a:r>
            <a:r>
              <a:rPr lang="en-AU" sz="2800" b="1" i="1" dirty="0"/>
              <a:t>must</a:t>
            </a:r>
            <a:r>
              <a:rPr lang="en-AU" sz="2800" dirty="0"/>
              <a:t> continue chest compressions only</a:t>
            </a:r>
          </a:p>
          <a:p>
            <a:pPr marL="0" indent="0" algn="ctr">
              <a:buNone/>
            </a:pPr>
            <a:endParaRPr lang="en-AU" sz="2800" i="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9400" y="3775808"/>
            <a:ext cx="3048000" cy="234260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55750"/>
            <a:ext cx="5943600" cy="4525963"/>
          </a:xfrm>
        </p:spPr>
        <p:txBody>
          <a:bodyPr>
            <a:normAutofit/>
          </a:bodyPr>
          <a:lstStyle/>
          <a:p>
            <a:pPr marL="0" indent="0">
              <a:buNone/>
            </a:pPr>
            <a:r>
              <a:rPr lang="en-AU" sz="2800" i="1" dirty="0"/>
              <a:t>Duty of Care</a:t>
            </a:r>
          </a:p>
          <a:p>
            <a:r>
              <a:rPr lang="en-AU" sz="2400" dirty="0"/>
              <a:t>Know your skills and limitations – get HELP fast</a:t>
            </a:r>
          </a:p>
          <a:p>
            <a:endParaRPr lang="en-AU" sz="2400" dirty="0"/>
          </a:p>
        </p:txBody>
      </p:sp>
      <p:sp>
        <p:nvSpPr>
          <p:cNvPr id="7" name="Rectangle 2"/>
          <p:cNvSpPr txBox="1">
            <a:spLocks noChangeArrowheads="1"/>
          </p:cNvSpPr>
          <p:nvPr/>
        </p:nvSpPr>
        <p:spPr>
          <a:xfrm>
            <a:off x="228600" y="351020"/>
            <a:ext cx="7010400" cy="944563"/>
          </a:xfrm>
          <a:prstGeom prst="rect">
            <a:avLst/>
          </a:prstGeom>
        </p:spPr>
        <p:txBody>
          <a:bodyPr/>
          <a:lstStyle/>
          <a:p>
            <a:pPr eaLnBrk="0" hangingPunct="0">
              <a:defRPr/>
            </a:pPr>
            <a:endParaRPr lang="en-US" sz="3600" b="1" kern="0" dirty="0">
              <a:solidFill>
                <a:srgbClr val="C00000"/>
              </a:solidFill>
              <a:latin typeface="Arial Black" panose="020B0A04020102020204" pitchFamily="34" charset="0"/>
              <a:ea typeface="+mj-ea"/>
              <a:cs typeface="+mj-cs"/>
            </a:endParaRPr>
          </a:p>
        </p:txBody>
      </p:sp>
      <p:sp>
        <p:nvSpPr>
          <p:cNvPr id="3" name="Title 2"/>
          <p:cNvSpPr>
            <a:spLocks noGrp="1"/>
          </p:cNvSpPr>
          <p:nvPr>
            <p:ph type="title"/>
          </p:nvPr>
        </p:nvSpPr>
        <p:spPr/>
        <p:txBody>
          <a:bodyPr>
            <a:normAutofit/>
          </a:bodyPr>
          <a:lstStyle/>
          <a:p>
            <a:r>
              <a:rPr lang="en-AU" sz="3600" dirty="0"/>
              <a:t>Perform CPR procedures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4762" y="3124200"/>
            <a:ext cx="3334476" cy="19864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3819739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487680" y="2286000"/>
            <a:ext cx="7924800" cy="3352800"/>
            <a:chOff x="432" y="2640"/>
            <a:chExt cx="3744" cy="1306"/>
          </a:xfrm>
        </p:grpSpPr>
        <p:pic>
          <p:nvPicPr>
            <p:cNvPr id="27653" name="Picture 5" descr="Chain"/>
            <p:cNvPicPr>
              <a:picLocks noChangeAspect="1" noChangeArrowheads="1"/>
            </p:cNvPicPr>
            <p:nvPr/>
          </p:nvPicPr>
          <p:blipFill>
            <a:blip r:embed="rId3" cstate="print"/>
            <a:srcRect/>
            <a:stretch>
              <a:fillRect/>
            </a:stretch>
          </p:blipFill>
          <p:spPr bwMode="auto">
            <a:xfrm>
              <a:off x="432" y="2640"/>
              <a:ext cx="3744" cy="1306"/>
            </a:xfrm>
            <a:prstGeom prst="rect">
              <a:avLst/>
            </a:prstGeom>
            <a:noFill/>
            <a:ln w="9525">
              <a:noFill/>
              <a:miter lim="800000"/>
              <a:headEnd/>
              <a:tailEnd/>
            </a:ln>
          </p:spPr>
        </p:pic>
        <p:sp>
          <p:nvSpPr>
            <p:cNvPr id="27654" name="Text Box 6"/>
            <p:cNvSpPr txBox="1">
              <a:spLocks noChangeArrowheads="1"/>
            </p:cNvSpPr>
            <p:nvPr/>
          </p:nvSpPr>
          <p:spPr bwMode="auto">
            <a:xfrm>
              <a:off x="526" y="3174"/>
              <a:ext cx="1008" cy="125"/>
            </a:xfrm>
            <a:prstGeom prst="rect">
              <a:avLst/>
            </a:prstGeom>
            <a:noFill/>
            <a:ln w="9525">
              <a:noFill/>
              <a:miter lim="800000"/>
              <a:headEnd/>
              <a:tailEnd/>
            </a:ln>
          </p:spPr>
          <p:txBody>
            <a:bodyPr>
              <a:spAutoFit/>
            </a:bodyPr>
            <a:lstStyle/>
            <a:p>
              <a:pPr algn="ctr" eaLnBrk="0" hangingPunct="0">
                <a:spcBef>
                  <a:spcPct val="50000"/>
                </a:spcBef>
              </a:pPr>
              <a:r>
                <a:rPr lang="en-AU" sz="1500" b="1" dirty="0">
                  <a:latin typeface="Source Sans Pro" panose="020B0503030403020204" pitchFamily="34" charset="0"/>
                </a:rPr>
                <a:t>Early Access</a:t>
              </a:r>
              <a:endParaRPr lang="en-AU" b="1" dirty="0">
                <a:latin typeface="Source Sans Pro" panose="020B0503030403020204" pitchFamily="34" charset="0"/>
              </a:endParaRPr>
            </a:p>
          </p:txBody>
        </p:sp>
        <p:sp>
          <p:nvSpPr>
            <p:cNvPr id="27655" name="Text Box 7"/>
            <p:cNvSpPr txBox="1">
              <a:spLocks noChangeArrowheads="1"/>
            </p:cNvSpPr>
            <p:nvPr/>
          </p:nvSpPr>
          <p:spPr bwMode="auto">
            <a:xfrm>
              <a:off x="1392" y="3168"/>
              <a:ext cx="1008" cy="125"/>
            </a:xfrm>
            <a:prstGeom prst="rect">
              <a:avLst/>
            </a:prstGeom>
            <a:noFill/>
            <a:ln w="9525">
              <a:noFill/>
              <a:miter lim="800000"/>
              <a:headEnd/>
              <a:tailEnd/>
            </a:ln>
          </p:spPr>
          <p:txBody>
            <a:bodyPr>
              <a:spAutoFit/>
            </a:bodyPr>
            <a:lstStyle/>
            <a:p>
              <a:pPr algn="ctr" eaLnBrk="0" hangingPunct="0">
                <a:spcBef>
                  <a:spcPct val="50000"/>
                </a:spcBef>
              </a:pPr>
              <a:r>
                <a:rPr lang="en-AU" sz="1500" b="1" dirty="0">
                  <a:latin typeface="Source Sans Pro" panose="020B0503030403020204" pitchFamily="34" charset="0"/>
                </a:rPr>
                <a:t>Early CPR</a:t>
              </a:r>
              <a:endParaRPr lang="en-AU" b="1" dirty="0">
                <a:latin typeface="Source Sans Pro" panose="020B0503030403020204" pitchFamily="34" charset="0"/>
              </a:endParaRPr>
            </a:p>
          </p:txBody>
        </p:sp>
        <p:sp>
          <p:nvSpPr>
            <p:cNvPr id="27656" name="Text Box 8"/>
            <p:cNvSpPr txBox="1">
              <a:spLocks noChangeArrowheads="1"/>
            </p:cNvSpPr>
            <p:nvPr/>
          </p:nvSpPr>
          <p:spPr bwMode="auto">
            <a:xfrm>
              <a:off x="2232" y="3107"/>
              <a:ext cx="1008" cy="259"/>
            </a:xfrm>
            <a:prstGeom prst="rect">
              <a:avLst/>
            </a:prstGeom>
            <a:noFill/>
            <a:ln w="9525">
              <a:noFill/>
              <a:miter lim="800000"/>
              <a:headEnd/>
              <a:tailEnd/>
            </a:ln>
          </p:spPr>
          <p:txBody>
            <a:bodyPr>
              <a:spAutoFit/>
            </a:bodyPr>
            <a:lstStyle/>
            <a:p>
              <a:pPr algn="ctr" eaLnBrk="0" hangingPunct="0">
                <a:spcBef>
                  <a:spcPct val="50000"/>
                </a:spcBef>
              </a:pPr>
              <a:r>
                <a:rPr lang="en-AU" sz="1500" b="1" dirty="0">
                  <a:latin typeface="Source Sans Pro" panose="020B0503030403020204" pitchFamily="34" charset="0"/>
                </a:rPr>
                <a:t>Early </a:t>
              </a:r>
            </a:p>
            <a:p>
              <a:pPr algn="ctr" eaLnBrk="0" hangingPunct="0">
                <a:spcBef>
                  <a:spcPct val="50000"/>
                </a:spcBef>
              </a:pPr>
              <a:r>
                <a:rPr lang="en-AU" sz="1500" b="1" dirty="0">
                  <a:latin typeface="Source Sans Pro" panose="020B0503030403020204" pitchFamily="34" charset="0"/>
                </a:rPr>
                <a:t>Defibrillation</a:t>
              </a:r>
              <a:endParaRPr lang="en-AU" b="1" dirty="0">
                <a:latin typeface="Source Sans Pro" panose="020B0503030403020204" pitchFamily="34" charset="0"/>
              </a:endParaRPr>
            </a:p>
          </p:txBody>
        </p:sp>
        <p:sp>
          <p:nvSpPr>
            <p:cNvPr id="27657" name="Text Box 9"/>
            <p:cNvSpPr txBox="1">
              <a:spLocks noChangeArrowheads="1"/>
            </p:cNvSpPr>
            <p:nvPr/>
          </p:nvSpPr>
          <p:spPr bwMode="auto">
            <a:xfrm>
              <a:off x="3120" y="3049"/>
              <a:ext cx="948" cy="392"/>
            </a:xfrm>
            <a:prstGeom prst="rect">
              <a:avLst/>
            </a:prstGeom>
            <a:noFill/>
            <a:ln w="9525">
              <a:noFill/>
              <a:miter lim="800000"/>
              <a:headEnd/>
              <a:tailEnd/>
            </a:ln>
          </p:spPr>
          <p:txBody>
            <a:bodyPr wrap="square">
              <a:spAutoFit/>
            </a:bodyPr>
            <a:lstStyle/>
            <a:p>
              <a:pPr algn="ctr" eaLnBrk="0" hangingPunct="0">
                <a:spcBef>
                  <a:spcPct val="50000"/>
                </a:spcBef>
              </a:pPr>
              <a:r>
                <a:rPr lang="en-AU" sz="1500" b="1" dirty="0">
                  <a:latin typeface="Source Sans Pro" panose="020B0503030403020204" pitchFamily="34" charset="0"/>
                </a:rPr>
                <a:t>Early </a:t>
              </a:r>
            </a:p>
            <a:p>
              <a:pPr algn="ctr" eaLnBrk="0" hangingPunct="0">
                <a:spcBef>
                  <a:spcPct val="50000"/>
                </a:spcBef>
              </a:pPr>
              <a:r>
                <a:rPr lang="en-AU" sz="1500" b="1" dirty="0">
                  <a:latin typeface="Source Sans Pro" panose="020B0503030403020204" pitchFamily="34" charset="0"/>
                </a:rPr>
                <a:t>Advanced</a:t>
              </a:r>
            </a:p>
            <a:p>
              <a:pPr algn="ctr" eaLnBrk="0" hangingPunct="0">
                <a:spcBef>
                  <a:spcPct val="50000"/>
                </a:spcBef>
              </a:pPr>
              <a:r>
                <a:rPr lang="en-AU" sz="1500" b="1" dirty="0">
                  <a:latin typeface="Source Sans Pro" panose="020B0503030403020204" pitchFamily="34" charset="0"/>
                </a:rPr>
                <a:t> Life Support</a:t>
              </a:r>
              <a:endParaRPr lang="en-AU" b="1" dirty="0">
                <a:latin typeface="Source Sans Pro" panose="020B0503030403020204" pitchFamily="34" charset="0"/>
              </a:endParaRPr>
            </a:p>
          </p:txBody>
        </p:sp>
        <p:sp>
          <p:nvSpPr>
            <p:cNvPr id="27658" name="Text Box 10"/>
            <p:cNvSpPr txBox="1">
              <a:spLocks noChangeArrowheads="1"/>
            </p:cNvSpPr>
            <p:nvPr/>
          </p:nvSpPr>
          <p:spPr bwMode="auto">
            <a:xfrm>
              <a:off x="768" y="3600"/>
              <a:ext cx="576" cy="120"/>
            </a:xfrm>
            <a:prstGeom prst="rect">
              <a:avLst/>
            </a:prstGeom>
            <a:noFill/>
            <a:ln w="9525">
              <a:noFill/>
              <a:miter lim="800000"/>
              <a:headEnd/>
              <a:tailEnd/>
            </a:ln>
          </p:spPr>
          <p:txBody>
            <a:bodyPr>
              <a:spAutoFit/>
            </a:bodyPr>
            <a:lstStyle/>
            <a:p>
              <a:pPr algn="ctr" eaLnBrk="0" hangingPunct="0">
                <a:spcBef>
                  <a:spcPct val="50000"/>
                </a:spcBef>
              </a:pPr>
              <a:r>
                <a:rPr lang="en-AU" sz="1400" b="1" dirty="0">
                  <a:latin typeface="Source Sans Pro" panose="020B0503030403020204" pitchFamily="34" charset="0"/>
                </a:rPr>
                <a:t>To get help</a:t>
              </a:r>
            </a:p>
          </p:txBody>
        </p:sp>
        <p:sp>
          <p:nvSpPr>
            <p:cNvPr id="27659" name="Text Box 11"/>
            <p:cNvSpPr txBox="1">
              <a:spLocks noChangeArrowheads="1"/>
            </p:cNvSpPr>
            <p:nvPr/>
          </p:nvSpPr>
          <p:spPr bwMode="auto">
            <a:xfrm>
              <a:off x="1584" y="3600"/>
              <a:ext cx="576" cy="120"/>
            </a:xfrm>
            <a:prstGeom prst="rect">
              <a:avLst/>
            </a:prstGeom>
            <a:noFill/>
            <a:ln w="9525">
              <a:noFill/>
              <a:miter lim="800000"/>
              <a:headEnd/>
              <a:tailEnd/>
            </a:ln>
          </p:spPr>
          <p:txBody>
            <a:bodyPr>
              <a:spAutoFit/>
            </a:bodyPr>
            <a:lstStyle/>
            <a:p>
              <a:pPr algn="ctr" eaLnBrk="0" hangingPunct="0">
                <a:spcBef>
                  <a:spcPct val="50000"/>
                </a:spcBef>
              </a:pPr>
              <a:r>
                <a:rPr lang="en-AU" sz="1400" b="1" dirty="0">
                  <a:latin typeface="Source Sans Pro" panose="020B0503030403020204" pitchFamily="34" charset="0"/>
                </a:rPr>
                <a:t>To buy time</a:t>
              </a:r>
            </a:p>
          </p:txBody>
        </p:sp>
        <p:sp>
          <p:nvSpPr>
            <p:cNvPr id="27660" name="Text Box 12"/>
            <p:cNvSpPr txBox="1">
              <a:spLocks noChangeArrowheads="1"/>
            </p:cNvSpPr>
            <p:nvPr/>
          </p:nvSpPr>
          <p:spPr bwMode="auto">
            <a:xfrm>
              <a:off x="2352" y="3600"/>
              <a:ext cx="768" cy="120"/>
            </a:xfrm>
            <a:prstGeom prst="rect">
              <a:avLst/>
            </a:prstGeom>
            <a:noFill/>
            <a:ln w="9525">
              <a:noFill/>
              <a:miter lim="800000"/>
              <a:headEnd/>
              <a:tailEnd/>
            </a:ln>
          </p:spPr>
          <p:txBody>
            <a:bodyPr>
              <a:spAutoFit/>
            </a:bodyPr>
            <a:lstStyle/>
            <a:p>
              <a:pPr algn="ctr" eaLnBrk="0" hangingPunct="0">
                <a:spcBef>
                  <a:spcPct val="50000"/>
                </a:spcBef>
              </a:pPr>
              <a:r>
                <a:rPr lang="en-AU" sz="1400" b="1" dirty="0">
                  <a:latin typeface="Source Sans Pro" panose="020B0503030403020204" pitchFamily="34" charset="0"/>
                </a:rPr>
                <a:t>To restart heart</a:t>
              </a:r>
            </a:p>
          </p:txBody>
        </p:sp>
        <p:sp>
          <p:nvSpPr>
            <p:cNvPr id="27661" name="Text Box 13"/>
            <p:cNvSpPr txBox="1">
              <a:spLocks noChangeArrowheads="1"/>
            </p:cNvSpPr>
            <p:nvPr/>
          </p:nvSpPr>
          <p:spPr bwMode="auto">
            <a:xfrm>
              <a:off x="3168" y="3600"/>
              <a:ext cx="768" cy="204"/>
            </a:xfrm>
            <a:prstGeom prst="rect">
              <a:avLst/>
            </a:prstGeom>
            <a:noFill/>
            <a:ln w="9525">
              <a:noFill/>
              <a:miter lim="800000"/>
              <a:headEnd/>
              <a:tailEnd/>
            </a:ln>
          </p:spPr>
          <p:txBody>
            <a:bodyPr>
              <a:spAutoFit/>
            </a:bodyPr>
            <a:lstStyle/>
            <a:p>
              <a:pPr algn="ctr" eaLnBrk="0" hangingPunct="0">
                <a:spcBef>
                  <a:spcPct val="50000"/>
                </a:spcBef>
              </a:pPr>
              <a:r>
                <a:rPr lang="en-AU" sz="1400" b="1" dirty="0">
                  <a:latin typeface="Source Sans Pro" panose="020B0503030403020204" pitchFamily="34" charset="0"/>
                </a:rPr>
                <a:t>To stabilise casualty</a:t>
              </a:r>
            </a:p>
          </p:txBody>
        </p:sp>
      </p:grpSp>
      <p:sp>
        <p:nvSpPr>
          <p:cNvPr id="3" name="Rectangle 2"/>
          <p:cNvSpPr/>
          <p:nvPr/>
        </p:nvSpPr>
        <p:spPr>
          <a:xfrm>
            <a:off x="558800" y="1483231"/>
            <a:ext cx="2903359" cy="523220"/>
          </a:xfrm>
          <a:prstGeom prst="rect">
            <a:avLst/>
          </a:prstGeom>
        </p:spPr>
        <p:txBody>
          <a:bodyPr wrap="none">
            <a:spAutoFit/>
          </a:bodyPr>
          <a:lstStyle/>
          <a:p>
            <a:pPr eaLnBrk="0" hangingPunct="0">
              <a:defRPr/>
            </a:pPr>
            <a:r>
              <a:rPr lang="en-US" sz="2800" i="1" kern="0" dirty="0">
                <a:latin typeface="Source Sans Pro"/>
                <a:ea typeface="+mj-ea"/>
                <a:cs typeface="+mj-cs"/>
              </a:rPr>
              <a:t>Chain of Survival</a:t>
            </a:r>
          </a:p>
        </p:txBody>
      </p:sp>
      <p:sp>
        <p:nvSpPr>
          <p:cNvPr id="5" name="Title 4"/>
          <p:cNvSpPr>
            <a:spLocks noGrp="1"/>
          </p:cNvSpPr>
          <p:nvPr>
            <p:ph type="title"/>
          </p:nvPr>
        </p:nvSpPr>
        <p:spPr/>
        <p:txBody>
          <a:bodyPr>
            <a:normAutofit/>
          </a:bodyPr>
          <a:lstStyle/>
          <a:p>
            <a:r>
              <a:rPr lang="en-AU" sz="3600" dirty="0"/>
              <a:t>Perform CPR procedures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AU" sz="2800" i="1" dirty="0"/>
              <a:t>A rescuer should continue CPR until:</a:t>
            </a:r>
          </a:p>
          <a:p>
            <a:pPr marL="0" indent="0">
              <a:buNone/>
            </a:pPr>
            <a:endParaRPr lang="en-AU" sz="2800" dirty="0"/>
          </a:p>
          <a:p>
            <a:r>
              <a:rPr lang="en-AU" sz="2800" dirty="0"/>
              <a:t>Breathing return</a:t>
            </a:r>
          </a:p>
          <a:p>
            <a:pPr marL="0" indent="0" eaLnBrk="0" hangingPunct="0">
              <a:lnSpc>
                <a:spcPct val="150000"/>
              </a:lnSpc>
              <a:buNone/>
            </a:pPr>
            <a:r>
              <a:rPr lang="en-AU" sz="2800" dirty="0"/>
              <a:t>What do you need to do?</a:t>
            </a:r>
          </a:p>
          <a:p>
            <a:pPr eaLnBrk="0" hangingPunct="0">
              <a:lnSpc>
                <a:spcPct val="150000"/>
              </a:lnSpc>
              <a:buFont typeface="Arial" charset="0"/>
              <a:buAutoNum type="arabicPeriod"/>
            </a:pPr>
            <a:r>
              <a:rPr lang="en-AU" sz="2800" dirty="0"/>
              <a:t>Stop compression &amp; check.</a:t>
            </a:r>
          </a:p>
          <a:p>
            <a:pPr eaLnBrk="0" hangingPunct="0">
              <a:lnSpc>
                <a:spcPct val="150000"/>
              </a:lnSpc>
              <a:buFont typeface="Arial" charset="0"/>
              <a:buAutoNum type="arabicPeriod"/>
            </a:pPr>
            <a:r>
              <a:rPr lang="en-AU" sz="2800" dirty="0"/>
              <a:t>Place in Lateral / Recovery Position.</a:t>
            </a:r>
          </a:p>
          <a:p>
            <a:pPr eaLnBrk="0" hangingPunct="0">
              <a:lnSpc>
                <a:spcPct val="150000"/>
              </a:lnSpc>
              <a:buFont typeface="Arial" charset="0"/>
              <a:buAutoNum type="arabicPeriod"/>
            </a:pPr>
            <a:r>
              <a:rPr lang="en-AU" sz="2800" dirty="0"/>
              <a:t>Monitor their vital signs </a:t>
            </a:r>
          </a:p>
          <a:p>
            <a:endParaRPr lang="en-AU" sz="2800" dirty="0"/>
          </a:p>
          <a:p>
            <a:endParaRPr lang="en-AU" sz="2800" dirty="0"/>
          </a:p>
        </p:txBody>
      </p:sp>
      <p:sp>
        <p:nvSpPr>
          <p:cNvPr id="2" name="Title 1"/>
          <p:cNvSpPr>
            <a:spLocks noGrp="1"/>
          </p:cNvSpPr>
          <p:nvPr>
            <p:ph type="title"/>
          </p:nvPr>
        </p:nvSpPr>
        <p:spPr/>
        <p:txBody>
          <a:bodyPr>
            <a:normAutofit/>
          </a:bodyPr>
          <a:lstStyle/>
          <a:p>
            <a:r>
              <a:rPr lang="en-AU" sz="3600" dirty="0"/>
              <a:t>Perform CPR procedures</a:t>
            </a:r>
          </a:p>
        </p:txBody>
      </p:sp>
      <p:pic>
        <p:nvPicPr>
          <p:cNvPr id="10" name="Picture 9"/>
          <p:cNvPicPr>
            <a:picLocks noChangeAspect="1"/>
          </p:cNvPicPr>
          <p:nvPr/>
        </p:nvPicPr>
        <p:blipFill>
          <a:blip r:embed="rId3">
            <a:extLst>
              <a:ext uri="{BEBA8EAE-BF5A-486C-A8C5-ECC9F3942E4B}">
                <a14:imgProps xmlns:a14="http://schemas.microsoft.com/office/drawing/2010/main">
                  <a14:imgLayer r:embed="rId4">
                    <a14:imgEffect>
                      <a14:backgroundRemoval t="2000" b="93636" l="4727" r="92364"/>
                    </a14:imgEffect>
                  </a14:imgLayer>
                </a14:imgProps>
              </a:ext>
              <a:ext uri="{28A0092B-C50C-407E-A947-70E740481C1C}">
                <a14:useLocalDpi xmlns:a14="http://schemas.microsoft.com/office/drawing/2010/main" val="0"/>
              </a:ext>
            </a:extLst>
          </a:blip>
          <a:stretch>
            <a:fillRect/>
          </a:stretch>
        </p:blipFill>
        <p:spPr>
          <a:xfrm>
            <a:off x="6096000" y="1272699"/>
            <a:ext cx="2969257" cy="31243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501886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 calcmode="lin" valueType="num">
                                      <p:cBhvr additive="base">
                                        <p:cTn id="1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 calcmode="lin" valueType="num">
                                      <p:cBhvr additive="base">
                                        <p:cTn id="1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AU" sz="2800" i="1" dirty="0"/>
              <a:t>A rescuer should continue CPR until:</a:t>
            </a:r>
          </a:p>
          <a:p>
            <a:pPr marL="0" indent="0">
              <a:buNone/>
            </a:pPr>
            <a:endParaRPr lang="en-AU" sz="2800" i="1" dirty="0"/>
          </a:p>
          <a:p>
            <a:r>
              <a:rPr lang="en-AU" sz="2800" dirty="0"/>
              <a:t>Breathing return</a:t>
            </a:r>
          </a:p>
          <a:p>
            <a:r>
              <a:rPr lang="en-AU" sz="2800" dirty="0"/>
              <a:t>Qualified help arrives</a:t>
            </a:r>
          </a:p>
          <a:p>
            <a:r>
              <a:rPr lang="en-AU" sz="2800" dirty="0"/>
              <a:t>Exhaustion</a:t>
            </a:r>
          </a:p>
          <a:p>
            <a:r>
              <a:rPr lang="en-AU" sz="2800" dirty="0"/>
              <a:t>Authorised person pronounces life extinct</a:t>
            </a:r>
          </a:p>
          <a:p>
            <a:r>
              <a:rPr lang="en-AU" sz="2800" dirty="0"/>
              <a:t>Danger to rescuer</a:t>
            </a:r>
          </a:p>
          <a:p>
            <a:endParaRPr lang="en-AU" sz="2800" dirty="0"/>
          </a:p>
        </p:txBody>
      </p:sp>
      <p:pic>
        <p:nvPicPr>
          <p:cNvPr id="9" name="Picture 8"/>
          <p:cNvPicPr>
            <a:picLocks noChangeAspect="1"/>
          </p:cNvPicPr>
          <p:nvPr/>
        </p:nvPicPr>
        <p:blipFill>
          <a:blip r:embed="rId3">
            <a:extLst>
              <a:ext uri="{BEBA8EAE-BF5A-486C-A8C5-ECC9F3942E4B}">
                <a14:imgProps xmlns:a14="http://schemas.microsoft.com/office/drawing/2010/main">
                  <a14:imgLayer r:embed="rId4">
                    <a14:imgEffect>
                      <a14:backgroundRemoval t="2000" b="93636" l="4727" r="92364"/>
                    </a14:imgEffect>
                  </a14:imgLayer>
                </a14:imgProps>
              </a:ext>
              <a:ext uri="{28A0092B-C50C-407E-A947-70E740481C1C}">
                <a14:useLocalDpi xmlns:a14="http://schemas.microsoft.com/office/drawing/2010/main" val="0"/>
              </a:ext>
            </a:extLst>
          </a:blip>
          <a:stretch>
            <a:fillRect/>
          </a:stretch>
        </p:blipFill>
        <p:spPr>
          <a:xfrm>
            <a:off x="6096000" y="1272699"/>
            <a:ext cx="2969257" cy="31243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itle 1"/>
          <p:cNvSpPr>
            <a:spLocks noGrp="1"/>
          </p:cNvSpPr>
          <p:nvPr>
            <p:ph type="title"/>
          </p:nvPr>
        </p:nvSpPr>
        <p:spPr/>
        <p:txBody>
          <a:bodyPr>
            <a:normAutofit/>
          </a:bodyPr>
          <a:lstStyle/>
          <a:p>
            <a:r>
              <a:rPr lang="en-AU" sz="3600" dirty="0"/>
              <a:t>Perform CPR procedures</a:t>
            </a:r>
          </a:p>
        </p:txBody>
      </p:sp>
    </p:spTree>
    <p:extLst>
      <p:ext uri="{BB962C8B-B14F-4D97-AF65-F5344CB8AC3E}">
        <p14:creationId xmlns:p14="http://schemas.microsoft.com/office/powerpoint/2010/main" val="8058882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5638800" cy="4525963"/>
          </a:xfrm>
        </p:spPr>
        <p:txBody>
          <a:bodyPr>
            <a:normAutofit/>
          </a:bodyPr>
          <a:lstStyle/>
          <a:p>
            <a:pPr marL="0" indent="0">
              <a:buNone/>
            </a:pPr>
            <a:r>
              <a:rPr lang="en-AU" sz="2800" i="1" dirty="0"/>
              <a:t>Automated External Defibrillator</a:t>
            </a:r>
          </a:p>
          <a:p>
            <a:pPr marL="0" indent="0">
              <a:buNone/>
            </a:pPr>
            <a:endParaRPr lang="en-AU" sz="2800" i="1" dirty="0"/>
          </a:p>
          <a:p>
            <a:pPr marL="1255713"/>
            <a:r>
              <a:rPr lang="en-AU" sz="2800" dirty="0"/>
              <a:t>DEFIBRILLATE</a:t>
            </a:r>
          </a:p>
          <a:p>
            <a:pPr marL="1341438"/>
            <a:r>
              <a:rPr lang="en-AU" sz="2400" dirty="0"/>
              <a:t>Attach an AED and follow the prompts</a:t>
            </a:r>
          </a:p>
          <a:p>
            <a:pPr marL="1341438"/>
            <a:r>
              <a:rPr lang="en-AU" sz="2400" dirty="0"/>
              <a:t>Training should be provided for their use</a:t>
            </a:r>
          </a:p>
          <a:p>
            <a:endParaRPr lang="en-AU" sz="2800" dirty="0"/>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ackgroundRemoval t="4000" b="94000" l="2800" r="92400"/>
                    </a14:imgEffect>
                  </a14:imgLayer>
                </a14:imgProps>
              </a:ext>
              <a:ext uri="{28A0092B-C50C-407E-A947-70E740481C1C}">
                <a14:useLocalDpi xmlns:a14="http://schemas.microsoft.com/office/drawing/2010/main" val="0"/>
              </a:ext>
            </a:extLst>
          </a:blip>
          <a:stretch>
            <a:fillRect/>
          </a:stretch>
        </p:blipFill>
        <p:spPr>
          <a:xfrm>
            <a:off x="6032500" y="1109028"/>
            <a:ext cx="3175000" cy="2540000"/>
          </a:xfrm>
          <a:prstGeom prst="rect">
            <a:avLst/>
          </a:prstGeom>
        </p:spPr>
      </p:pic>
      <p:pic>
        <p:nvPicPr>
          <p:cNvPr id="9" name="Picture 8"/>
          <p:cNvPicPr>
            <a:picLocks noChangeAspect="1"/>
          </p:cNvPicPr>
          <p:nvPr/>
        </p:nvPicPr>
        <p:blipFill>
          <a:blip r:embed="rId5" cstate="print">
            <a:extLst>
              <a:ext uri="{BEBA8EAE-BF5A-486C-A8C5-ECC9F3942E4B}">
                <a14:imgProps xmlns:a14="http://schemas.microsoft.com/office/drawing/2010/main">
                  <a14:imgLayer r:embed="rId6">
                    <a14:imgEffect>
                      <a14:backgroundRemoval t="0" b="100000" l="0" r="100000">
                        <a14:foregroundMark x1="17273" y1="14208" x2="17273" y2="14208"/>
                        <a14:foregroundMark x1="22727" y1="13115" x2="22727" y2="13115"/>
                        <a14:foregroundMark x1="20455" y1="8197" x2="19091" y2="8743"/>
                        <a14:foregroundMark x1="15455" y1="15301" x2="15455" y2="21311"/>
                        <a14:foregroundMark x1="13636" y1="26230" x2="20455" y2="26230"/>
                        <a14:foregroundMark x1="21818" y1="26230" x2="21818" y2="26230"/>
                        <a14:foregroundMark x1="35909" y1="27869" x2="35909" y2="27869"/>
                        <a14:foregroundMark x1="33636" y1="30055" x2="32273" y2="33333"/>
                        <a14:foregroundMark x1="30909" y1="35519" x2="30909" y2="35519"/>
                        <a14:foregroundMark x1="30000" y1="37158" x2="30000" y2="37158"/>
                        <a14:foregroundMark x1="22273" y1="61202" x2="22273" y2="61202"/>
                        <a14:foregroundMark x1="21818" y1="61202" x2="18182" y2="63934"/>
                        <a14:foregroundMark x1="15909" y1="64481" x2="15909" y2="64481"/>
                        <a14:foregroundMark x1="53636" y1="9836" x2="53636" y2="9836"/>
                        <a14:foregroundMark x1="50455" y1="12568" x2="50455" y2="12568"/>
                        <a14:foregroundMark x1="49091" y1="17486" x2="49091" y2="17486"/>
                        <a14:foregroundMark x1="46364" y1="77596" x2="46364" y2="77596"/>
                        <a14:foregroundMark x1="40455" y1="69399" x2="40455" y2="69399"/>
                        <a14:foregroundMark x1="38636" y1="68852" x2="37273" y2="68306"/>
                        <a14:foregroundMark x1="47273" y1="84153" x2="47273" y2="84153"/>
                        <a14:foregroundMark x1="35909" y1="76503" x2="35909" y2="76503"/>
                        <a14:foregroundMark x1="35909" y1="79781" x2="35909" y2="79781"/>
                        <a14:foregroundMark x1="32727" y1="84153" x2="32727" y2="84153"/>
                        <a14:foregroundMark x1="18182" y1="80328" x2="18182" y2="80328"/>
                      </a14:backgroundRemoval>
                    </a14:imgEffect>
                  </a14:imgLayer>
                </a14:imgProps>
              </a:ext>
              <a:ext uri="{28A0092B-C50C-407E-A947-70E740481C1C}">
                <a14:useLocalDpi xmlns:a14="http://schemas.microsoft.com/office/drawing/2010/main" val="0"/>
              </a:ext>
            </a:extLst>
          </a:blip>
          <a:stretch>
            <a:fillRect/>
          </a:stretch>
        </p:blipFill>
        <p:spPr>
          <a:xfrm>
            <a:off x="5927854" y="3649028"/>
            <a:ext cx="3216146" cy="2680122"/>
          </a:xfrm>
          <a:prstGeom prst="rect">
            <a:avLst/>
          </a:prstGeom>
        </p:spPr>
      </p:pic>
      <p:sp>
        <p:nvSpPr>
          <p:cNvPr id="2" name="Title 1"/>
          <p:cNvSpPr>
            <a:spLocks noGrp="1"/>
          </p:cNvSpPr>
          <p:nvPr>
            <p:ph type="title"/>
          </p:nvPr>
        </p:nvSpPr>
        <p:spPr/>
        <p:txBody>
          <a:bodyPr>
            <a:normAutofit/>
          </a:bodyPr>
          <a:lstStyle/>
          <a:p>
            <a:r>
              <a:rPr lang="en-AU" sz="3600" dirty="0"/>
              <a:t>Perform CPR procedures</a:t>
            </a:r>
          </a:p>
        </p:txBody>
      </p:sp>
      <p:sp>
        <p:nvSpPr>
          <p:cNvPr id="10" name="Text Box 1"/>
          <p:cNvSpPr txBox="1"/>
          <p:nvPr/>
        </p:nvSpPr>
        <p:spPr>
          <a:xfrm>
            <a:off x="457199" y="1600200"/>
            <a:ext cx="977900" cy="1562735"/>
          </a:xfrm>
          <a:prstGeom prst="rect">
            <a:avLst/>
          </a:prstGeom>
          <a:noFill/>
          <a:ln>
            <a:noFill/>
          </a:ln>
          <a:effectLst/>
        </p:spPr>
        <p:txBody>
          <a:bodyPr rot="0" spcFirstLastPara="0" vert="horz" wrap="square" lIns="91440" tIns="45720" rIns="91440" bIns="45720" numCol="1" spcCol="0" rtlCol="0" fromWordArt="0" anchor="t" anchorCtr="0" forceAA="0" compatLnSpc="1">
            <a:prstTxWarp prst="textNoShape">
              <a:avLst/>
            </a:prstTxWarp>
            <a:noAutofit/>
            <a:scene3d>
              <a:camera prst="isometricRightUp"/>
              <a:lightRig rig="threePt" dir="t"/>
            </a:scene3d>
            <a:sp3d extrusionH="57150">
              <a:bevelT w="38100" h="38100"/>
            </a:sp3d>
          </a:bodyPr>
          <a:lstStyle/>
          <a:p>
            <a:pPr algn="ctr">
              <a:lnSpc>
                <a:spcPct val="107000"/>
              </a:lnSpc>
              <a:spcAft>
                <a:spcPts val="0"/>
              </a:spcAft>
            </a:pPr>
            <a:r>
              <a:rPr lang="en-AU" sz="12000" b="1" dirty="0">
                <a:ln w="9525" cap="flat" cmpd="sng" algn="ctr">
                  <a:solidFill>
                    <a:srgbClr val="FFFFFF"/>
                  </a:solidFill>
                  <a:prstDash val="solid"/>
                  <a:round/>
                </a:ln>
                <a:solidFill>
                  <a:srgbClr val="FF0000"/>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Times New Roman" panose="02020603050405020304" pitchFamily="18" charset="0"/>
              </a:rPr>
              <a:t>D</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6149" y="4989089"/>
            <a:ext cx="4324350" cy="1085850"/>
          </a:xfrm>
          <a:prstGeom prst="rect">
            <a:avLst/>
          </a:prstGeom>
        </p:spPr>
      </p:pic>
    </p:spTree>
    <p:extLst>
      <p:ext uri="{BB962C8B-B14F-4D97-AF65-F5344CB8AC3E}">
        <p14:creationId xmlns:p14="http://schemas.microsoft.com/office/powerpoint/2010/main" val="2079573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Icebreaker</a:t>
            </a: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3922" t="21751" r="4593" b="15537"/>
          <a:stretch/>
        </p:blipFill>
        <p:spPr>
          <a:xfrm>
            <a:off x="1686913" y="2352221"/>
            <a:ext cx="5770174" cy="32514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8885830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ackgroundRemoval t="4000" b="94000" l="2800" r="92400"/>
                    </a14:imgEffect>
                  </a14:imgLayer>
                </a14:imgProps>
              </a:ext>
              <a:ext uri="{28A0092B-C50C-407E-A947-70E740481C1C}">
                <a14:useLocalDpi xmlns:a14="http://schemas.microsoft.com/office/drawing/2010/main" val="0"/>
              </a:ext>
            </a:extLst>
          </a:blip>
          <a:stretch>
            <a:fillRect/>
          </a:stretch>
        </p:blipFill>
        <p:spPr>
          <a:xfrm>
            <a:off x="5562600" y="1600200"/>
            <a:ext cx="2857500" cy="2286000"/>
          </a:xfrm>
          <a:prstGeom prst="rect">
            <a:avLst/>
          </a:prstGeom>
        </p:spPr>
      </p:pic>
      <p:sp>
        <p:nvSpPr>
          <p:cNvPr id="2" name="Title 1"/>
          <p:cNvSpPr>
            <a:spLocks noGrp="1"/>
          </p:cNvSpPr>
          <p:nvPr>
            <p:ph type="title"/>
          </p:nvPr>
        </p:nvSpPr>
        <p:spPr/>
        <p:txBody>
          <a:bodyPr>
            <a:noAutofit/>
          </a:bodyPr>
          <a:lstStyle/>
          <a:p>
            <a:r>
              <a:rPr lang="en-AU" sz="3600" dirty="0"/>
              <a:t>Perform CPR procedures</a:t>
            </a:r>
          </a:p>
        </p:txBody>
      </p:sp>
      <p:sp>
        <p:nvSpPr>
          <p:cNvPr id="3" name="Content Placeholder 2"/>
          <p:cNvSpPr>
            <a:spLocks noGrp="1"/>
          </p:cNvSpPr>
          <p:nvPr>
            <p:ph idx="1"/>
          </p:nvPr>
        </p:nvSpPr>
        <p:spPr/>
        <p:txBody>
          <a:bodyPr>
            <a:normAutofit/>
          </a:bodyPr>
          <a:lstStyle/>
          <a:p>
            <a:pPr marL="0" indent="0">
              <a:buNone/>
            </a:pPr>
            <a:r>
              <a:rPr lang="en-AU" sz="2400" b="1" i="1" dirty="0"/>
              <a:t>Automated External Defibrillator</a:t>
            </a:r>
          </a:p>
          <a:p>
            <a:pPr marL="0" indent="0">
              <a:buNone/>
            </a:pPr>
            <a:r>
              <a:rPr lang="en-AU" sz="2400" dirty="0"/>
              <a:t>Procedure </a:t>
            </a:r>
          </a:p>
          <a:p>
            <a:r>
              <a:rPr lang="en-AU" sz="2400" dirty="0"/>
              <a:t>On arrival at the casualty:</a:t>
            </a:r>
          </a:p>
          <a:p>
            <a:r>
              <a:rPr lang="en-AU" sz="2400" dirty="0"/>
              <a:t>DRSABCD</a:t>
            </a:r>
          </a:p>
          <a:p>
            <a:r>
              <a:rPr lang="en-AU" sz="2400" dirty="0"/>
              <a:t>Complete 2 minute of CPR / Compression</a:t>
            </a:r>
          </a:p>
          <a:p>
            <a:pPr marL="400050" lvl="1" indent="0">
              <a:buNone/>
            </a:pPr>
            <a:r>
              <a:rPr lang="en-AU" sz="2400" dirty="0"/>
              <a:t>(if Not Breathing Normally)</a:t>
            </a:r>
          </a:p>
          <a:p>
            <a:r>
              <a:rPr lang="en-AU" sz="2400" dirty="0"/>
              <a:t>Turn on Defibrillator and follow prompts</a:t>
            </a:r>
          </a:p>
          <a:p>
            <a:r>
              <a:rPr lang="en-AU" sz="2400" dirty="0"/>
              <a:t>Attach electrodes as instructed (Stand Clear)</a:t>
            </a:r>
          </a:p>
          <a:p>
            <a:r>
              <a:rPr lang="en-AU" sz="2400" dirty="0"/>
              <a:t>Carry out shock if required …..    then if unsuccessful</a:t>
            </a:r>
          </a:p>
          <a:p>
            <a:r>
              <a:rPr lang="en-AU" sz="2400" dirty="0"/>
              <a:t>Recommence CPR and continue to follow prompts</a:t>
            </a:r>
          </a:p>
        </p:txBody>
      </p:sp>
    </p:spTree>
    <p:extLst>
      <p:ext uri="{BB962C8B-B14F-4D97-AF65-F5344CB8AC3E}">
        <p14:creationId xmlns:p14="http://schemas.microsoft.com/office/powerpoint/2010/main" val="6127444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AU" sz="3600" dirty="0"/>
              <a:t>Perform CPR procedures</a:t>
            </a:r>
          </a:p>
        </p:txBody>
      </p:sp>
      <p:pic>
        <p:nvPicPr>
          <p:cNvPr id="8" name="Content Placeholder 7">
            <a:hlinkClick r:id="rId3" action="ppaction://hlinkfile"/>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190750" y="2220119"/>
            <a:ext cx="4762500" cy="3286125"/>
          </a:xfrm>
          <a:prstGeom prst="rect">
            <a:avLst/>
          </a:prstGeom>
        </p:spPr>
      </p:pic>
    </p:spTree>
    <p:extLst>
      <p:ext uri="{BB962C8B-B14F-4D97-AF65-F5344CB8AC3E}">
        <p14:creationId xmlns:p14="http://schemas.microsoft.com/office/powerpoint/2010/main" val="26548767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DDC148-2F1A-409D-ACB4-68E43A6C798E}"/>
              </a:ext>
            </a:extLst>
          </p:cNvPr>
          <p:cNvSpPr>
            <a:spLocks noGrp="1"/>
          </p:cNvSpPr>
          <p:nvPr>
            <p:ph type="ctrTitle"/>
          </p:nvPr>
        </p:nvSpPr>
        <p:spPr/>
        <p:txBody>
          <a:bodyPr>
            <a:normAutofit/>
          </a:bodyPr>
          <a:lstStyle/>
          <a:p>
            <a:r>
              <a:rPr lang="en-AU" sz="3600" dirty="0"/>
              <a:t>3. Communicate details of the incident</a:t>
            </a:r>
          </a:p>
        </p:txBody>
      </p:sp>
      <p:sp>
        <p:nvSpPr>
          <p:cNvPr id="5" name="Subtitle 4">
            <a:extLst>
              <a:ext uri="{FF2B5EF4-FFF2-40B4-BE49-F238E27FC236}">
                <a16:creationId xmlns:a16="http://schemas.microsoft.com/office/drawing/2014/main" id="{11DB88B8-18B3-4C2D-91EF-8ABC077DAF92}"/>
              </a:ext>
            </a:extLst>
          </p:cNvPr>
          <p:cNvSpPr>
            <a:spLocks noGrp="1"/>
          </p:cNvSpPr>
          <p:nvPr>
            <p:ph type="subTitle" idx="1"/>
          </p:nvPr>
        </p:nvSpPr>
        <p:spPr>
          <a:xfrm>
            <a:off x="584401" y="1981200"/>
            <a:ext cx="7340399" cy="3352800"/>
          </a:xfrm>
        </p:spPr>
        <p:txBody>
          <a:bodyPr>
            <a:normAutofit fontScale="92500" lnSpcReduction="20000"/>
          </a:bodyPr>
          <a:lstStyle/>
          <a:p>
            <a:pPr marL="514350" indent="-514350">
              <a:lnSpc>
                <a:spcPct val="150000"/>
              </a:lnSpc>
              <a:buFont typeface="+mj-lt"/>
              <a:buAutoNum type="romanUcPeriod"/>
            </a:pPr>
            <a:r>
              <a:rPr lang="en-AU" sz="2400" b="1" dirty="0"/>
              <a:t>Accurately convey incident details to emergency response services</a:t>
            </a:r>
          </a:p>
          <a:p>
            <a:pPr marL="514350" indent="-514350">
              <a:lnSpc>
                <a:spcPct val="150000"/>
              </a:lnSpc>
              <a:buFont typeface="+mj-lt"/>
              <a:buAutoNum type="romanUcPeriod"/>
            </a:pPr>
            <a:r>
              <a:rPr lang="en-AU" sz="2400" b="1" dirty="0"/>
              <a:t>Report details of incident to workplace supervisor as appropriate</a:t>
            </a:r>
          </a:p>
          <a:p>
            <a:pPr marL="514350" indent="-514350">
              <a:lnSpc>
                <a:spcPct val="150000"/>
              </a:lnSpc>
              <a:buFont typeface="+mj-lt"/>
              <a:buAutoNum type="romanUcPeriod"/>
            </a:pPr>
            <a:r>
              <a:rPr lang="en-AU" sz="2400" b="1" dirty="0"/>
              <a:t>Maintain confidentiality of records and information in line with statutory and / or organisational policies</a:t>
            </a:r>
          </a:p>
        </p:txBody>
      </p:sp>
    </p:spTree>
    <p:extLst>
      <p:ext uri="{BB962C8B-B14F-4D97-AF65-F5344CB8AC3E}">
        <p14:creationId xmlns:p14="http://schemas.microsoft.com/office/powerpoint/2010/main" val="381685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AU" sz="3600" dirty="0"/>
              <a:t>Communicate details of the incident</a:t>
            </a:r>
          </a:p>
        </p:txBody>
      </p:sp>
      <p:sp>
        <p:nvSpPr>
          <p:cNvPr id="5" name="Content Placeholder 4"/>
          <p:cNvSpPr>
            <a:spLocks noGrp="1"/>
          </p:cNvSpPr>
          <p:nvPr>
            <p:ph idx="1"/>
          </p:nvPr>
        </p:nvSpPr>
        <p:spPr>
          <a:xfrm>
            <a:off x="228600" y="3581400"/>
            <a:ext cx="8839200" cy="2544763"/>
          </a:xfrm>
        </p:spPr>
        <p:txBody>
          <a:bodyPr>
            <a:normAutofit/>
          </a:bodyPr>
          <a:lstStyle/>
          <a:p>
            <a:pPr marL="0" indent="0">
              <a:buNone/>
            </a:pPr>
            <a:r>
              <a:rPr lang="en-AU" sz="2800" i="1" dirty="0"/>
              <a:t>Initiating Emergency Response</a:t>
            </a:r>
          </a:p>
          <a:p>
            <a:r>
              <a:rPr lang="en-AU" sz="2400" dirty="0"/>
              <a:t>When you initiate the emergency call you must state that </a:t>
            </a:r>
            <a:r>
              <a:rPr lang="en-AU" sz="2400" i="1" dirty="0"/>
              <a:t>“this is an emergency” </a:t>
            </a:r>
            <a:r>
              <a:rPr lang="en-AU" sz="2400" dirty="0"/>
              <a:t>or </a:t>
            </a:r>
            <a:r>
              <a:rPr lang="en-AU" sz="2400" b="1" i="1" dirty="0"/>
              <a:t>“emergency, emergency, emergency”</a:t>
            </a:r>
            <a:r>
              <a:rPr lang="en-AU" sz="2400" b="1" dirty="0"/>
              <a:t> </a:t>
            </a:r>
            <a:r>
              <a:rPr lang="en-AU" sz="2400" dirty="0"/>
              <a:t>and be ready to give the following information:</a:t>
            </a:r>
          </a:p>
        </p:txBody>
      </p:sp>
      <p:pic>
        <p:nvPicPr>
          <p:cNvPr id="156" name="Picture 1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4880" y="1520349"/>
            <a:ext cx="1851660" cy="15773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7" name="Picture 1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3200" y="1390809"/>
            <a:ext cx="1883229" cy="18832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a:extLst>
              <a:ext uri="{FF2B5EF4-FFF2-40B4-BE49-F238E27FC236}">
                <a16:creationId xmlns:a16="http://schemas.microsoft.com/office/drawing/2014/main" id="{C230BB19-705B-4663-BD57-308B03C96F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43456" y="1417638"/>
            <a:ext cx="2662827" cy="17719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8005848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 name="Picture 1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6599" y="990600"/>
            <a:ext cx="1747837" cy="17478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itle 3"/>
          <p:cNvSpPr>
            <a:spLocks noGrp="1"/>
          </p:cNvSpPr>
          <p:nvPr>
            <p:ph type="title"/>
          </p:nvPr>
        </p:nvSpPr>
        <p:spPr/>
        <p:txBody>
          <a:bodyPr>
            <a:normAutofit fontScale="90000"/>
          </a:bodyPr>
          <a:lstStyle/>
          <a:p>
            <a:r>
              <a:rPr lang="en-AU" dirty="0"/>
              <a:t>Provide Cardiopulmonary Resuscitation</a:t>
            </a:r>
          </a:p>
        </p:txBody>
      </p:sp>
      <p:sp>
        <p:nvSpPr>
          <p:cNvPr id="6" name="Text Placeholder 5"/>
          <p:cNvSpPr>
            <a:spLocks noGrp="1"/>
          </p:cNvSpPr>
          <p:nvPr>
            <p:ph type="body" idx="1"/>
          </p:nvPr>
        </p:nvSpPr>
        <p:spPr>
          <a:xfrm>
            <a:off x="380142" y="5380038"/>
            <a:ext cx="8459057" cy="639762"/>
          </a:xfrm>
        </p:spPr>
        <p:txBody>
          <a:bodyPr/>
          <a:lstStyle/>
          <a:p>
            <a:r>
              <a:rPr lang="en-AU" b="0" i="1" dirty="0"/>
              <a:t>DO NOT HANG UP UNTIL YOU ARE TOLD TO DO SO!!!</a:t>
            </a:r>
          </a:p>
        </p:txBody>
      </p:sp>
      <p:sp>
        <p:nvSpPr>
          <p:cNvPr id="7" name="Content Placeholder 6"/>
          <p:cNvSpPr>
            <a:spLocks noGrp="1"/>
          </p:cNvSpPr>
          <p:nvPr>
            <p:ph sz="half" idx="2"/>
          </p:nvPr>
        </p:nvSpPr>
        <p:spPr>
          <a:xfrm>
            <a:off x="457200" y="2590799"/>
            <a:ext cx="4040188" cy="3535363"/>
          </a:xfrm>
        </p:spPr>
        <p:txBody>
          <a:bodyPr/>
          <a:lstStyle/>
          <a:p>
            <a:r>
              <a:rPr lang="en-AU" dirty="0"/>
              <a:t>Your name</a:t>
            </a:r>
          </a:p>
          <a:p>
            <a:r>
              <a:rPr lang="en-AU" dirty="0"/>
              <a:t>Your location</a:t>
            </a:r>
          </a:p>
          <a:p>
            <a:r>
              <a:rPr lang="en-AU" dirty="0"/>
              <a:t>The number of the telephone that you are ringing from</a:t>
            </a:r>
          </a:p>
          <a:p>
            <a:r>
              <a:rPr lang="en-AU" dirty="0"/>
              <a:t>Exact location of the incident / emergency.</a:t>
            </a:r>
          </a:p>
        </p:txBody>
      </p:sp>
      <p:sp>
        <p:nvSpPr>
          <p:cNvPr id="8" name="Text Placeholder 7"/>
          <p:cNvSpPr>
            <a:spLocks noGrp="1"/>
          </p:cNvSpPr>
          <p:nvPr>
            <p:ph type="body" sz="quarter" idx="3"/>
          </p:nvPr>
        </p:nvSpPr>
        <p:spPr>
          <a:xfrm>
            <a:off x="457200" y="1867762"/>
            <a:ext cx="8170741" cy="639762"/>
          </a:xfrm>
        </p:spPr>
        <p:txBody>
          <a:bodyPr>
            <a:normAutofit/>
          </a:bodyPr>
          <a:lstStyle/>
          <a:p>
            <a:r>
              <a:rPr lang="en-AU" sz="2800" b="0" i="1" dirty="0"/>
              <a:t>Initiating Emergency Response</a:t>
            </a:r>
          </a:p>
        </p:txBody>
      </p:sp>
      <p:sp>
        <p:nvSpPr>
          <p:cNvPr id="9" name="Content Placeholder 8"/>
          <p:cNvSpPr>
            <a:spLocks noGrp="1"/>
          </p:cNvSpPr>
          <p:nvPr>
            <p:ph sz="quarter" idx="4"/>
          </p:nvPr>
        </p:nvSpPr>
        <p:spPr>
          <a:xfrm>
            <a:off x="4645025" y="2590799"/>
            <a:ext cx="4041775" cy="3535364"/>
          </a:xfrm>
        </p:spPr>
        <p:txBody>
          <a:bodyPr/>
          <a:lstStyle/>
          <a:p>
            <a:r>
              <a:rPr lang="en-AU" dirty="0"/>
              <a:t>Type of incident</a:t>
            </a:r>
          </a:p>
          <a:p>
            <a:r>
              <a:rPr lang="en-AU" dirty="0"/>
              <a:t>Number of persons injured</a:t>
            </a:r>
          </a:p>
          <a:p>
            <a:r>
              <a:rPr lang="en-AU" dirty="0"/>
              <a:t>What assistance is required</a:t>
            </a:r>
          </a:p>
          <a:p>
            <a:r>
              <a:rPr lang="en-AU" dirty="0"/>
              <a:t>What hazards exist</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2800" y="2291527"/>
            <a:ext cx="1827655" cy="1777394"/>
          </a:xfrm>
          <a:prstGeom prst="rect">
            <a:avLst/>
          </a:prstGeom>
        </p:spPr>
      </p:pic>
      <p:sp>
        <p:nvSpPr>
          <p:cNvPr id="2" name="Title 1"/>
          <p:cNvSpPr>
            <a:spLocks noGrp="1"/>
          </p:cNvSpPr>
          <p:nvPr>
            <p:ph type="title"/>
          </p:nvPr>
        </p:nvSpPr>
        <p:spPr/>
        <p:txBody>
          <a:bodyPr>
            <a:noAutofit/>
          </a:bodyPr>
          <a:lstStyle/>
          <a:p>
            <a:r>
              <a:rPr lang="en-AU" sz="3600" dirty="0"/>
              <a:t>Communicate details of the incident</a:t>
            </a:r>
          </a:p>
        </p:txBody>
      </p:sp>
      <p:sp>
        <p:nvSpPr>
          <p:cNvPr id="3" name="Content Placeholder 2"/>
          <p:cNvSpPr>
            <a:spLocks noGrp="1"/>
          </p:cNvSpPr>
          <p:nvPr>
            <p:ph idx="1"/>
          </p:nvPr>
        </p:nvSpPr>
        <p:spPr>
          <a:xfrm>
            <a:off x="457200" y="1981200"/>
            <a:ext cx="8229600" cy="4144963"/>
          </a:xfrm>
        </p:spPr>
        <p:txBody>
          <a:bodyPr>
            <a:noAutofit/>
          </a:bodyPr>
          <a:lstStyle/>
          <a:p>
            <a:pPr marL="0" indent="0">
              <a:buNone/>
            </a:pPr>
            <a:r>
              <a:rPr lang="en-AU" sz="2400" i="1" dirty="0"/>
              <a:t>Shock</a:t>
            </a:r>
          </a:p>
          <a:p>
            <a:pPr marL="0" indent="0" algn="ctr">
              <a:buNone/>
            </a:pPr>
            <a:r>
              <a:rPr lang="en-AU" sz="2400" i="1" dirty="0"/>
              <a:t>A Life Threatening Situation!!!!</a:t>
            </a:r>
          </a:p>
          <a:p>
            <a:r>
              <a:rPr lang="en-AU" sz="2400" dirty="0"/>
              <a:t>Causes:</a:t>
            </a:r>
          </a:p>
          <a:p>
            <a:r>
              <a:rPr lang="en-AU" sz="2400" dirty="0"/>
              <a:t>Blood loss (external / internal bleeding)</a:t>
            </a:r>
          </a:p>
          <a:p>
            <a:r>
              <a:rPr lang="en-AU" sz="2400" dirty="0"/>
              <a:t>Fluid loss as a result of;</a:t>
            </a:r>
          </a:p>
          <a:p>
            <a:r>
              <a:rPr lang="en-AU" sz="2400" dirty="0"/>
              <a:t>Severe burns, diarrhoea or vomiting</a:t>
            </a:r>
          </a:p>
          <a:p>
            <a:r>
              <a:rPr lang="en-AU" sz="2400" dirty="0"/>
              <a:t>Damage to the heart e.g. Heart attack</a:t>
            </a:r>
          </a:p>
          <a:p>
            <a:r>
              <a:rPr lang="en-AU" sz="2400" dirty="0"/>
              <a:t>Decreased blood pressure as a result of;</a:t>
            </a:r>
          </a:p>
          <a:p>
            <a:r>
              <a:rPr lang="en-AU" sz="2400" dirty="0"/>
              <a:t>Spinal cord injury, severe pain, infection, poisoning</a:t>
            </a:r>
          </a:p>
        </p:txBody>
      </p:sp>
    </p:spTree>
    <p:extLst>
      <p:ext uri="{BB962C8B-B14F-4D97-AF65-F5344CB8AC3E}">
        <p14:creationId xmlns:p14="http://schemas.microsoft.com/office/powerpoint/2010/main" val="15059428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3" name="Picture 3" descr="2-24"/>
          <p:cNvPicPr>
            <a:picLocks noChangeAspect="1" noChangeArrowheads="1"/>
          </p:cNvPicPr>
          <p:nvPr/>
        </p:nvPicPr>
        <p:blipFill>
          <a:blip r:embed="rId3" cstate="print"/>
          <a:srcRect/>
          <a:stretch>
            <a:fillRect/>
          </a:stretch>
        </p:blipFill>
        <p:spPr bwMode="auto">
          <a:xfrm>
            <a:off x="4572000" y="2057400"/>
            <a:ext cx="4388864" cy="221302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itle 1"/>
          <p:cNvSpPr>
            <a:spLocks noGrp="1"/>
          </p:cNvSpPr>
          <p:nvPr>
            <p:ph type="title"/>
          </p:nvPr>
        </p:nvSpPr>
        <p:spPr/>
        <p:txBody>
          <a:bodyPr>
            <a:noAutofit/>
          </a:bodyPr>
          <a:lstStyle/>
          <a:p>
            <a:r>
              <a:rPr lang="en-AU" sz="3600" dirty="0"/>
              <a:t>Communicate details of the incident</a:t>
            </a:r>
          </a:p>
        </p:txBody>
      </p:sp>
      <p:sp>
        <p:nvSpPr>
          <p:cNvPr id="3" name="Content Placeholder 2"/>
          <p:cNvSpPr>
            <a:spLocks noGrp="1"/>
          </p:cNvSpPr>
          <p:nvPr>
            <p:ph idx="1"/>
          </p:nvPr>
        </p:nvSpPr>
        <p:spPr>
          <a:xfrm>
            <a:off x="457200" y="1676400"/>
            <a:ext cx="8229600" cy="4449763"/>
          </a:xfrm>
        </p:spPr>
        <p:txBody>
          <a:bodyPr>
            <a:noAutofit/>
          </a:bodyPr>
          <a:lstStyle/>
          <a:p>
            <a:pPr marL="0" indent="0">
              <a:buNone/>
            </a:pPr>
            <a:r>
              <a:rPr lang="en-AU" sz="2400" i="1" dirty="0"/>
              <a:t>Shock - Management</a:t>
            </a:r>
          </a:p>
          <a:p>
            <a:pPr marL="0" indent="0">
              <a:buNone/>
            </a:pPr>
            <a:r>
              <a:rPr lang="en-AU" sz="2400" dirty="0"/>
              <a:t>DRSABCD Action Plan</a:t>
            </a:r>
          </a:p>
          <a:p>
            <a:pPr marL="0" indent="0">
              <a:buNone/>
            </a:pPr>
            <a:endParaRPr lang="en-AU" sz="2400" dirty="0"/>
          </a:p>
          <a:p>
            <a:r>
              <a:rPr lang="en-AU" sz="2400" dirty="0"/>
              <a:t>Control severe bleeding</a:t>
            </a:r>
          </a:p>
          <a:p>
            <a:r>
              <a:rPr lang="en-AU" sz="2400" dirty="0"/>
              <a:t>Reassure casualty</a:t>
            </a:r>
          </a:p>
          <a:p>
            <a:r>
              <a:rPr lang="en-AU" sz="2400" dirty="0"/>
              <a:t>Seek medical aid urgently</a:t>
            </a:r>
          </a:p>
          <a:p>
            <a:r>
              <a:rPr lang="en-AU" sz="2400" dirty="0"/>
              <a:t>Raise casualty’s wounds above heart level</a:t>
            </a:r>
          </a:p>
          <a:p>
            <a:r>
              <a:rPr lang="en-AU" sz="2400" dirty="0"/>
              <a:t>Manage Bites, Burns and Breaks</a:t>
            </a:r>
          </a:p>
          <a:p>
            <a:r>
              <a:rPr lang="en-AU" sz="2400" dirty="0"/>
              <a:t>Loosen clothing</a:t>
            </a:r>
          </a:p>
          <a:p>
            <a:r>
              <a:rPr lang="en-AU" sz="2400" dirty="0"/>
              <a:t>No food / drinks</a:t>
            </a:r>
          </a:p>
        </p:txBody>
      </p:sp>
    </p:spTree>
    <p:extLst>
      <p:ext uri="{BB962C8B-B14F-4D97-AF65-F5344CB8AC3E}">
        <p14:creationId xmlns:p14="http://schemas.microsoft.com/office/powerpoint/2010/main" val="16542388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55750"/>
            <a:ext cx="5715000" cy="4525963"/>
          </a:xfrm>
        </p:spPr>
        <p:txBody>
          <a:bodyPr>
            <a:normAutofit/>
          </a:bodyPr>
          <a:lstStyle/>
          <a:p>
            <a:pPr marL="0" indent="0">
              <a:buNone/>
            </a:pPr>
            <a:r>
              <a:rPr lang="en-AU" sz="2800" i="1" dirty="0"/>
              <a:t>Duty of Care</a:t>
            </a:r>
          </a:p>
          <a:p>
            <a:r>
              <a:rPr lang="en-AU" sz="2400" dirty="0"/>
              <a:t>Ensure privacy and confidentiality is maintained at all times</a:t>
            </a:r>
          </a:p>
          <a:p>
            <a:r>
              <a:rPr lang="en-AU" sz="2400" dirty="0"/>
              <a:t>Always be culturally aware, sensitive and respectful</a:t>
            </a:r>
          </a:p>
        </p:txBody>
      </p:sp>
      <p:sp>
        <p:nvSpPr>
          <p:cNvPr id="7" name="Rectangle 2"/>
          <p:cNvSpPr txBox="1">
            <a:spLocks noChangeArrowheads="1"/>
          </p:cNvSpPr>
          <p:nvPr/>
        </p:nvSpPr>
        <p:spPr>
          <a:xfrm>
            <a:off x="228600" y="351020"/>
            <a:ext cx="7010400" cy="944563"/>
          </a:xfrm>
          <a:prstGeom prst="rect">
            <a:avLst/>
          </a:prstGeom>
        </p:spPr>
        <p:txBody>
          <a:bodyPr/>
          <a:lstStyle/>
          <a:p>
            <a:pPr eaLnBrk="0" hangingPunct="0">
              <a:defRPr/>
            </a:pPr>
            <a:endParaRPr lang="en-US" sz="3600" b="1" kern="0" dirty="0">
              <a:solidFill>
                <a:srgbClr val="C00000"/>
              </a:solidFill>
              <a:latin typeface="Arial Black" panose="020B0A04020102020204" pitchFamily="34" charset="0"/>
              <a:ea typeface="+mj-ea"/>
              <a:cs typeface="+mj-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2200" y="1752600"/>
            <a:ext cx="2857500" cy="1600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itle 2"/>
          <p:cNvSpPr>
            <a:spLocks noGrp="1"/>
          </p:cNvSpPr>
          <p:nvPr>
            <p:ph type="title"/>
          </p:nvPr>
        </p:nvSpPr>
        <p:spPr/>
        <p:txBody>
          <a:bodyPr>
            <a:normAutofit/>
          </a:bodyPr>
          <a:lstStyle/>
          <a:p>
            <a:r>
              <a:rPr lang="en-AU" sz="3600" dirty="0"/>
              <a:t>Communicate details of the incident</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7724" y="4118475"/>
            <a:ext cx="3334476" cy="19864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3600" dirty="0"/>
              <a:t>Communicate details of the incident</a:t>
            </a:r>
          </a:p>
        </p:txBody>
      </p:sp>
      <p:sp>
        <p:nvSpPr>
          <p:cNvPr id="3" name="Content Placeholder 2"/>
          <p:cNvSpPr>
            <a:spLocks noGrp="1"/>
          </p:cNvSpPr>
          <p:nvPr>
            <p:ph idx="1"/>
          </p:nvPr>
        </p:nvSpPr>
        <p:spPr>
          <a:xfrm>
            <a:off x="1238250" y="2254468"/>
            <a:ext cx="895350" cy="3840163"/>
          </a:xfrm>
        </p:spPr>
        <p:txBody>
          <a:bodyPr>
            <a:normAutofit/>
          </a:bodyPr>
          <a:lstStyle/>
          <a:p>
            <a:pPr>
              <a:spcBef>
                <a:spcPts val="1200"/>
              </a:spcBef>
              <a:spcAft>
                <a:spcPts val="600"/>
              </a:spcAft>
            </a:pPr>
            <a:r>
              <a:rPr lang="en-AU" sz="2800" dirty="0"/>
              <a:t>B</a:t>
            </a:r>
          </a:p>
          <a:p>
            <a:pPr>
              <a:spcBef>
                <a:spcPts val="1200"/>
              </a:spcBef>
              <a:spcAft>
                <a:spcPts val="600"/>
              </a:spcAft>
            </a:pPr>
            <a:r>
              <a:rPr lang="en-AU" sz="2800" dirty="0"/>
              <a:t>B</a:t>
            </a:r>
          </a:p>
          <a:p>
            <a:pPr>
              <a:spcBef>
                <a:spcPts val="1200"/>
              </a:spcBef>
              <a:spcAft>
                <a:spcPts val="600"/>
              </a:spcAft>
            </a:pPr>
            <a:r>
              <a:rPr lang="en-AU" sz="2800" dirty="0"/>
              <a:t>B</a:t>
            </a:r>
          </a:p>
          <a:p>
            <a:pPr>
              <a:spcBef>
                <a:spcPts val="1200"/>
              </a:spcBef>
              <a:spcAft>
                <a:spcPts val="600"/>
              </a:spcAft>
            </a:pPr>
            <a:r>
              <a:rPr lang="en-AU" sz="2800" dirty="0"/>
              <a:t>B</a:t>
            </a:r>
          </a:p>
          <a:p>
            <a:pPr>
              <a:spcBef>
                <a:spcPts val="1200"/>
              </a:spcBef>
              <a:spcAft>
                <a:spcPts val="600"/>
              </a:spcAft>
            </a:pPr>
            <a:r>
              <a:rPr lang="en-AU" sz="2800" dirty="0"/>
              <a:t>B</a:t>
            </a:r>
          </a:p>
        </p:txBody>
      </p:sp>
      <p:sp>
        <p:nvSpPr>
          <p:cNvPr id="4" name="Content Placeholder 2"/>
          <p:cNvSpPr txBox="1">
            <a:spLocks/>
          </p:cNvSpPr>
          <p:nvPr/>
        </p:nvSpPr>
        <p:spPr>
          <a:xfrm>
            <a:off x="2038350" y="1600202"/>
            <a:ext cx="4800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rgbClr val="E41D37"/>
              </a:buClr>
              <a:buFont typeface="Arial"/>
              <a:buChar char="•"/>
              <a:defRPr sz="3200" b="0" i="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800" b="0" i="0" kern="1200">
                <a:solidFill>
                  <a:schemeClr val="tx1"/>
                </a:solidFill>
                <a:latin typeface="Source Sans Pro"/>
                <a:ea typeface="+mn-ea"/>
                <a:cs typeface="Source Sans Pro"/>
              </a:defRPr>
            </a:lvl2pPr>
            <a:lvl3pPr marL="1143000" indent="-228600" algn="l" defTabSz="457200" rtl="0" eaLnBrk="1" latinLnBrk="0" hangingPunct="1">
              <a:spcBef>
                <a:spcPct val="20000"/>
              </a:spcBef>
              <a:buClr>
                <a:srgbClr val="E41D37"/>
              </a:buClr>
              <a:buFont typeface="Arial"/>
              <a:buChar char="•"/>
              <a:defRPr sz="2400" b="0" i="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2000" b="0" i="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2000" b="0" i="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Bef>
                <a:spcPts val="1200"/>
              </a:spcBef>
              <a:spcAft>
                <a:spcPts val="600"/>
              </a:spcAft>
              <a:buNone/>
            </a:pPr>
            <a:r>
              <a:rPr lang="en-AU" sz="2800" i="1" dirty="0"/>
              <a:t>Secondary Survey</a:t>
            </a:r>
          </a:p>
          <a:p>
            <a:pPr marL="0" indent="0" fontAlgn="auto">
              <a:spcBef>
                <a:spcPts val="1200"/>
              </a:spcBef>
              <a:spcAft>
                <a:spcPts val="600"/>
              </a:spcAft>
              <a:buFont typeface="Arial"/>
              <a:buNone/>
            </a:pPr>
            <a:r>
              <a:rPr lang="en-AU" sz="2800" dirty="0"/>
              <a:t>BREATHING</a:t>
            </a:r>
          </a:p>
          <a:p>
            <a:pPr marL="0" indent="0" fontAlgn="auto">
              <a:spcBef>
                <a:spcPts val="1200"/>
              </a:spcBef>
              <a:spcAft>
                <a:spcPts val="600"/>
              </a:spcAft>
              <a:buFont typeface="Arial"/>
              <a:buNone/>
            </a:pPr>
            <a:r>
              <a:rPr lang="en-AU" sz="2800" dirty="0"/>
              <a:t>BLEEDING</a:t>
            </a:r>
          </a:p>
          <a:p>
            <a:pPr marL="0" indent="0" fontAlgn="auto">
              <a:spcBef>
                <a:spcPts val="1200"/>
              </a:spcBef>
              <a:spcAft>
                <a:spcPts val="600"/>
              </a:spcAft>
              <a:buFont typeface="Arial"/>
              <a:buNone/>
            </a:pPr>
            <a:r>
              <a:rPr lang="en-AU" sz="2800" dirty="0"/>
              <a:t>BITES</a:t>
            </a:r>
          </a:p>
          <a:p>
            <a:pPr marL="0" indent="0" fontAlgn="auto">
              <a:spcBef>
                <a:spcPts val="1200"/>
              </a:spcBef>
              <a:spcAft>
                <a:spcPts val="600"/>
              </a:spcAft>
              <a:buFont typeface="Arial"/>
              <a:buNone/>
            </a:pPr>
            <a:r>
              <a:rPr lang="en-AU" sz="2800" dirty="0"/>
              <a:t>BURNS</a:t>
            </a:r>
          </a:p>
          <a:p>
            <a:pPr marL="0" indent="0" fontAlgn="auto">
              <a:spcBef>
                <a:spcPts val="1200"/>
              </a:spcBef>
              <a:spcAft>
                <a:spcPts val="600"/>
              </a:spcAft>
              <a:buFont typeface="Arial"/>
              <a:buNone/>
            </a:pPr>
            <a:r>
              <a:rPr lang="en-AU" sz="2800" dirty="0"/>
              <a:t>BROKEN BONES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396240" y="2880360"/>
            <a:ext cx="3997325" cy="2987040"/>
          </a:xfrm>
          <a:prstGeom prst="rect">
            <a:avLst/>
          </a:prstGeom>
          <a:noFill/>
          <a:ln w="28575">
            <a:noFill/>
            <a:miter lim="800000"/>
            <a:headEnd/>
            <a:tailEnd/>
          </a:ln>
        </p:spPr>
        <p:txBody>
          <a:bodyPr anchor="ctr" anchorCtr="1"/>
          <a:lstStyle/>
          <a:p>
            <a:pPr algn="ctr" eaLnBrk="0" hangingPunct="0">
              <a:spcAft>
                <a:spcPct val="20000"/>
              </a:spcAft>
              <a:buClr>
                <a:srgbClr val="A50021"/>
              </a:buClr>
              <a:buSzPct val="115000"/>
            </a:pPr>
            <a:r>
              <a:rPr lang="en-AU" sz="2800" dirty="0">
                <a:latin typeface="Source Sans Pro"/>
              </a:rPr>
              <a:t>- Liquid -</a:t>
            </a:r>
          </a:p>
          <a:p>
            <a:pPr algn="ctr" eaLnBrk="0" hangingPunct="0">
              <a:spcAft>
                <a:spcPct val="20000"/>
              </a:spcAft>
              <a:buClr>
                <a:srgbClr val="A50021"/>
              </a:buClr>
              <a:buSzPct val="115000"/>
            </a:pPr>
            <a:r>
              <a:rPr lang="en-AU" sz="2800" dirty="0">
                <a:latin typeface="Source Sans Pro"/>
              </a:rPr>
              <a:t>Plasma</a:t>
            </a:r>
          </a:p>
          <a:p>
            <a:pPr algn="ctr" eaLnBrk="0" hangingPunct="0">
              <a:lnSpc>
                <a:spcPct val="75000"/>
              </a:lnSpc>
              <a:buClr>
                <a:srgbClr val="A50021"/>
              </a:buClr>
              <a:buSzPct val="115000"/>
            </a:pPr>
            <a:endParaRPr lang="en-AU" sz="2800" dirty="0">
              <a:latin typeface="Source Sans Pro"/>
            </a:endParaRPr>
          </a:p>
          <a:p>
            <a:pPr algn="ctr" eaLnBrk="0" hangingPunct="0">
              <a:spcAft>
                <a:spcPct val="20000"/>
              </a:spcAft>
              <a:buClr>
                <a:srgbClr val="A50021"/>
              </a:buClr>
              <a:buSzPct val="115000"/>
            </a:pPr>
            <a:r>
              <a:rPr lang="en-AU" sz="2800" dirty="0">
                <a:latin typeface="Source Sans Pro"/>
              </a:rPr>
              <a:t>- Solid components - white and red blood cells, platelets</a:t>
            </a:r>
          </a:p>
        </p:txBody>
      </p:sp>
      <p:sp>
        <p:nvSpPr>
          <p:cNvPr id="9" name="Rectangle 6"/>
          <p:cNvSpPr>
            <a:spLocks noChangeArrowheads="1"/>
          </p:cNvSpPr>
          <p:nvPr/>
        </p:nvSpPr>
        <p:spPr bwMode="auto">
          <a:xfrm>
            <a:off x="4953000" y="2895600"/>
            <a:ext cx="3143250" cy="2057400"/>
          </a:xfrm>
          <a:prstGeom prst="rect">
            <a:avLst/>
          </a:prstGeom>
          <a:noFill/>
          <a:ln w="28575">
            <a:noFill/>
            <a:miter lim="800000"/>
            <a:headEnd/>
            <a:tailEnd/>
          </a:ln>
        </p:spPr>
        <p:txBody>
          <a:bodyPr anchor="ctr" anchorCtr="1"/>
          <a:lstStyle/>
          <a:p>
            <a:pPr algn="ctr" eaLnBrk="0" hangingPunct="0">
              <a:spcBef>
                <a:spcPct val="20000"/>
              </a:spcBef>
              <a:buClr>
                <a:srgbClr val="A50021"/>
              </a:buClr>
              <a:buSzPct val="115000"/>
            </a:pPr>
            <a:r>
              <a:rPr lang="en-AU" sz="2800" dirty="0">
                <a:latin typeface="Source Sans Pro"/>
              </a:rPr>
              <a:t>Arteries</a:t>
            </a:r>
          </a:p>
          <a:p>
            <a:pPr algn="ctr" eaLnBrk="0" hangingPunct="0">
              <a:spcBef>
                <a:spcPct val="20000"/>
              </a:spcBef>
              <a:buClr>
                <a:srgbClr val="A50021"/>
              </a:buClr>
              <a:buSzPct val="115000"/>
            </a:pPr>
            <a:r>
              <a:rPr lang="en-AU" sz="2800" dirty="0">
                <a:latin typeface="Source Sans Pro"/>
              </a:rPr>
              <a:t>Veins</a:t>
            </a:r>
          </a:p>
          <a:p>
            <a:pPr algn="ctr" eaLnBrk="0" hangingPunct="0">
              <a:spcBef>
                <a:spcPct val="20000"/>
              </a:spcBef>
              <a:buClr>
                <a:srgbClr val="A50021"/>
              </a:buClr>
              <a:buSzPct val="115000"/>
            </a:pPr>
            <a:r>
              <a:rPr lang="en-AU" sz="2800" dirty="0">
                <a:latin typeface="Source Sans Pro"/>
              </a:rPr>
              <a:t>Capillaries</a:t>
            </a:r>
          </a:p>
        </p:txBody>
      </p:sp>
      <p:sp>
        <p:nvSpPr>
          <p:cNvPr id="19464" name="Rectangle 7"/>
          <p:cNvSpPr>
            <a:spLocks noChangeArrowheads="1"/>
          </p:cNvSpPr>
          <p:nvPr/>
        </p:nvSpPr>
        <p:spPr bwMode="auto">
          <a:xfrm>
            <a:off x="777240" y="1943100"/>
            <a:ext cx="2895600" cy="838200"/>
          </a:xfrm>
          <a:prstGeom prst="rect">
            <a:avLst/>
          </a:prstGeom>
          <a:noFill/>
          <a:ln w="28575">
            <a:noFill/>
            <a:miter lim="800000"/>
            <a:headEnd/>
            <a:tailEnd/>
          </a:ln>
        </p:spPr>
        <p:txBody>
          <a:bodyPr wrap="none" anchor="ctr"/>
          <a:lstStyle/>
          <a:p>
            <a:pPr algn="ctr" eaLnBrk="0" hangingPunct="0"/>
            <a:r>
              <a:rPr lang="en-AU" sz="2800" b="1" dirty="0">
                <a:latin typeface="Source Sans Pro"/>
              </a:rPr>
              <a:t>Blood</a:t>
            </a:r>
          </a:p>
        </p:txBody>
      </p:sp>
      <p:sp>
        <p:nvSpPr>
          <p:cNvPr id="19465" name="Rectangle 8"/>
          <p:cNvSpPr>
            <a:spLocks noChangeArrowheads="1"/>
          </p:cNvSpPr>
          <p:nvPr/>
        </p:nvSpPr>
        <p:spPr bwMode="auto">
          <a:xfrm>
            <a:off x="5076825" y="1943100"/>
            <a:ext cx="2895600" cy="838200"/>
          </a:xfrm>
          <a:prstGeom prst="rect">
            <a:avLst/>
          </a:prstGeom>
          <a:noFill/>
          <a:ln w="28575">
            <a:noFill/>
            <a:miter lim="800000"/>
            <a:headEnd/>
            <a:tailEnd/>
          </a:ln>
        </p:spPr>
        <p:txBody>
          <a:bodyPr wrap="none" anchor="ctr"/>
          <a:lstStyle/>
          <a:p>
            <a:pPr algn="ctr" eaLnBrk="0" hangingPunct="0"/>
            <a:r>
              <a:rPr lang="en-AU" sz="2800" b="1" dirty="0">
                <a:latin typeface="Source Sans Pro"/>
              </a:rPr>
              <a:t>Blood vessels</a:t>
            </a:r>
          </a:p>
        </p:txBody>
      </p:sp>
      <p:sp>
        <p:nvSpPr>
          <p:cNvPr id="12" name="Rectangle 2"/>
          <p:cNvSpPr txBox="1">
            <a:spLocks noChangeArrowheads="1"/>
          </p:cNvSpPr>
          <p:nvPr/>
        </p:nvSpPr>
        <p:spPr>
          <a:xfrm>
            <a:off x="167640" y="1442177"/>
            <a:ext cx="7010400" cy="647700"/>
          </a:xfrm>
          <a:prstGeom prst="rect">
            <a:avLst/>
          </a:prstGeom>
        </p:spPr>
        <p:txBody>
          <a:bodyPr/>
          <a:lstStyle/>
          <a:p>
            <a:pPr eaLnBrk="0" hangingPunct="0">
              <a:defRPr/>
            </a:pPr>
            <a:r>
              <a:rPr lang="en-US" sz="2800" i="1" kern="0" dirty="0">
                <a:latin typeface="Source Sans Pro"/>
                <a:ea typeface="+mj-ea"/>
                <a:cs typeface="+mj-cs"/>
              </a:rPr>
              <a:t>The Circulatory System</a:t>
            </a:r>
          </a:p>
        </p:txBody>
      </p:sp>
      <p:sp>
        <p:nvSpPr>
          <p:cNvPr id="2" name="Title 1"/>
          <p:cNvSpPr>
            <a:spLocks noGrp="1"/>
          </p:cNvSpPr>
          <p:nvPr>
            <p:ph type="title"/>
          </p:nvPr>
        </p:nvSpPr>
        <p:spPr/>
        <p:txBody>
          <a:bodyPr>
            <a:noAutofit/>
          </a:bodyPr>
          <a:lstStyle/>
          <a:p>
            <a:r>
              <a:rPr lang="en-AU" sz="3600" dirty="0"/>
              <a:t>Communicate details of the incident</a:t>
            </a:r>
          </a:p>
        </p:txBody>
      </p:sp>
    </p:spTree>
    <p:extLst>
      <p:ext uri="{BB962C8B-B14F-4D97-AF65-F5344CB8AC3E}">
        <p14:creationId xmlns:p14="http://schemas.microsoft.com/office/powerpoint/2010/main" val="411906935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blinds(horizontal)">
                                      <p:cBhvr>
                                        <p:cTn id="10" dur="500"/>
                                        <p:tgtEl>
                                          <p:spTgt spid="8">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animEffect transition="in" filter="blinds(horizontal)">
                                      <p:cBhvr>
                                        <p:cTn id="13" dur="500"/>
                                        <p:tgtEl>
                                          <p:spTgt spid="8">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 calcmode="lin" valueType="num">
                                      <p:cBhvr additive="base">
                                        <p:cTn id="18"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9">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9">
                                            <p:txEl>
                                              <p:pRg st="1" end="1"/>
                                            </p:txEl>
                                          </p:spTgt>
                                        </p:tgtEl>
                                        <p:attrNameLst>
                                          <p:attrName>style.visibility</p:attrName>
                                        </p:attrNameLst>
                                      </p:cBhvr>
                                      <p:to>
                                        <p:strVal val="visible"/>
                                      </p:to>
                                    </p:set>
                                    <p:anim calcmode="lin" valueType="num">
                                      <p:cBhvr additive="base">
                                        <p:cTn id="22"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9">
                                            <p:txEl>
                                              <p:pRg st="1" end="1"/>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9">
                                            <p:txEl>
                                              <p:pRg st="2" end="2"/>
                                            </p:txEl>
                                          </p:spTgt>
                                        </p:tgtEl>
                                        <p:attrNameLst>
                                          <p:attrName>style.visibility</p:attrName>
                                        </p:attrNameLst>
                                      </p:cBhvr>
                                      <p:to>
                                        <p:strVal val="visible"/>
                                      </p:to>
                                    </p:set>
                                    <p:anim calcmode="lin" valueType="num">
                                      <p:cBhvr additive="base">
                                        <p:cTn id="26"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normAutofit/>
          </a:bodyPr>
          <a:lstStyle/>
          <a:p>
            <a:pPr marL="0" indent="0">
              <a:buNone/>
            </a:pPr>
            <a:r>
              <a:rPr lang="en-AU" sz="2800" b="1" i="1" dirty="0"/>
              <a:t>Unit of Competency HLTAID001</a:t>
            </a:r>
          </a:p>
          <a:p>
            <a:r>
              <a:rPr lang="en-US" sz="2800" dirty="0"/>
              <a:t>Respond to an emergency situation</a:t>
            </a:r>
          </a:p>
          <a:p>
            <a:pPr marL="342900" lvl="2" indent="-342900"/>
            <a:r>
              <a:rPr lang="en-US" sz="2800" dirty="0"/>
              <a:t>Perform CPR Procedures</a:t>
            </a:r>
          </a:p>
          <a:p>
            <a:pPr marL="342900" lvl="2" indent="-342900"/>
            <a:r>
              <a:rPr lang="en-AU" sz="2800" dirty="0"/>
              <a:t>Communicate Details of the Incident</a:t>
            </a:r>
            <a:endParaRPr lang="en-US" sz="2800" dirty="0"/>
          </a:p>
          <a:p>
            <a:endParaRPr lang="en-AU" sz="2800"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86816" y="3863181"/>
            <a:ext cx="1970368" cy="21727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5"/>
          <p:cNvSpPr>
            <a:spLocks noGrp="1"/>
          </p:cNvSpPr>
          <p:nvPr>
            <p:ph type="title"/>
          </p:nvPr>
        </p:nvSpPr>
        <p:spPr/>
        <p:txBody>
          <a:bodyPr>
            <a:normAutofit fontScale="90000"/>
          </a:bodyPr>
          <a:lstStyle/>
          <a:p>
            <a:r>
              <a:rPr lang="en-AU" dirty="0"/>
              <a:t>Introduction</a:t>
            </a:r>
            <a:br>
              <a:rPr lang="en-AU" dirty="0"/>
            </a:br>
            <a:r>
              <a:rPr lang="en-AU" dirty="0"/>
              <a:t>Course Objectives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457200" y="1417638"/>
            <a:ext cx="7010400" cy="792162"/>
          </a:xfrm>
          <a:prstGeom prst="rect">
            <a:avLst/>
          </a:prstGeom>
        </p:spPr>
        <p:txBody>
          <a:bodyPr/>
          <a:lstStyle/>
          <a:p>
            <a:pPr eaLnBrk="0" hangingPunct="0">
              <a:defRPr/>
            </a:pPr>
            <a:r>
              <a:rPr lang="en-US" sz="2800" i="1" kern="0" dirty="0">
                <a:latin typeface="Source Sans Pro"/>
                <a:ea typeface="+mj-ea"/>
                <a:cs typeface="+mj-cs"/>
              </a:rPr>
              <a:t>Major Functions of Blood</a:t>
            </a:r>
            <a:endParaRPr lang="en-US" sz="4000" i="1" kern="0" dirty="0">
              <a:latin typeface="Source Sans Pro"/>
              <a:ea typeface="+mj-ea"/>
              <a:cs typeface="+mj-cs"/>
            </a:endParaRPr>
          </a:p>
        </p:txBody>
      </p:sp>
      <p:sp>
        <p:nvSpPr>
          <p:cNvPr id="2" name="Title 1"/>
          <p:cNvSpPr>
            <a:spLocks noGrp="1"/>
          </p:cNvSpPr>
          <p:nvPr>
            <p:ph type="title"/>
          </p:nvPr>
        </p:nvSpPr>
        <p:spPr/>
        <p:txBody>
          <a:bodyPr>
            <a:noAutofit/>
          </a:bodyPr>
          <a:lstStyle/>
          <a:p>
            <a:r>
              <a:rPr lang="en-AU" sz="3600" dirty="0"/>
              <a:t>Communicate details of the incident</a:t>
            </a:r>
          </a:p>
        </p:txBody>
      </p:sp>
      <p:sp>
        <p:nvSpPr>
          <p:cNvPr id="3" name="Content Placeholder 2"/>
          <p:cNvSpPr>
            <a:spLocks noGrp="1"/>
          </p:cNvSpPr>
          <p:nvPr>
            <p:ph idx="1"/>
          </p:nvPr>
        </p:nvSpPr>
        <p:spPr>
          <a:xfrm>
            <a:off x="457200" y="1981200"/>
            <a:ext cx="8077200" cy="3916363"/>
          </a:xfrm>
        </p:spPr>
        <p:txBody>
          <a:bodyPr>
            <a:normAutofit/>
          </a:bodyPr>
          <a:lstStyle/>
          <a:p>
            <a:r>
              <a:rPr lang="en-AU" sz="2400" kern="0" dirty="0"/>
              <a:t>Red blood cells</a:t>
            </a:r>
          </a:p>
          <a:p>
            <a:r>
              <a:rPr lang="en-AU" sz="2400" kern="0" dirty="0"/>
              <a:t>White blood cells </a:t>
            </a:r>
          </a:p>
          <a:p>
            <a:r>
              <a:rPr lang="en-AU" sz="2400" kern="0" dirty="0"/>
              <a:t>Blood vessel are a closed circuit</a:t>
            </a:r>
          </a:p>
          <a:p>
            <a:endParaRPr lang="en-AU" sz="2400" dirty="0"/>
          </a:p>
        </p:txBody>
      </p:sp>
      <p:pic>
        <p:nvPicPr>
          <p:cNvPr id="7" name="red_blood_cell_vein_611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362200" y="3581400"/>
            <a:ext cx="4267199" cy="2431498"/>
          </a:xfrm>
          <a:prstGeom prst="roundRect">
            <a:avLst>
              <a:gd name="adj" fmla="val 5299"/>
            </a:avLst>
          </a:prstGeom>
          <a:ln>
            <a:noFill/>
          </a:ln>
          <a:effectLst/>
          <a:scene3d>
            <a:camera prst="orthographicFront"/>
            <a:lightRig rig="balanced" dir="t"/>
          </a:scene3d>
          <a:sp3d prstMaterial="plastic">
            <a:bevelT/>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00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7"/>
                </p:tgtEl>
              </p:cMediaNode>
            </p:video>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AU" sz="3600" dirty="0"/>
              <a:t>Communicate details of the incident</a:t>
            </a:r>
          </a:p>
        </p:txBody>
      </p:sp>
      <p:sp>
        <p:nvSpPr>
          <p:cNvPr id="8" name="Content Placeholder 7"/>
          <p:cNvSpPr>
            <a:spLocks noGrp="1"/>
          </p:cNvSpPr>
          <p:nvPr>
            <p:ph idx="1"/>
          </p:nvPr>
        </p:nvSpPr>
        <p:spPr/>
        <p:txBody>
          <a:bodyPr>
            <a:normAutofit fontScale="77500" lnSpcReduction="20000"/>
          </a:bodyPr>
          <a:lstStyle/>
          <a:p>
            <a:pPr marL="0" indent="0">
              <a:buNone/>
            </a:pPr>
            <a:r>
              <a:rPr lang="en-AU" sz="3600" i="1" dirty="0"/>
              <a:t>What Constitutes as an Emergency? </a:t>
            </a:r>
          </a:p>
          <a:p>
            <a:r>
              <a:rPr lang="en-AU" dirty="0"/>
              <a:t>Fire</a:t>
            </a:r>
          </a:p>
          <a:p>
            <a:r>
              <a:rPr lang="en-AU" dirty="0"/>
              <a:t>Chemical spill</a:t>
            </a:r>
          </a:p>
          <a:p>
            <a:r>
              <a:rPr lang="en-AU" dirty="0"/>
              <a:t>Bomb threat</a:t>
            </a:r>
          </a:p>
          <a:p>
            <a:r>
              <a:rPr lang="en-AU" dirty="0"/>
              <a:t>Transport Accident</a:t>
            </a:r>
          </a:p>
          <a:p>
            <a:r>
              <a:rPr lang="en-AU" dirty="0"/>
              <a:t>Industrial Accident</a:t>
            </a:r>
          </a:p>
          <a:p>
            <a:r>
              <a:rPr lang="en-AU" dirty="0"/>
              <a:t>Toxic emission and Gas Leak</a:t>
            </a:r>
          </a:p>
          <a:p>
            <a:r>
              <a:rPr lang="en-AU" dirty="0"/>
              <a:t>Medical Emergency</a:t>
            </a:r>
          </a:p>
          <a:p>
            <a:r>
              <a:rPr lang="en-AU" dirty="0"/>
              <a:t>Uncontrolled ground movement</a:t>
            </a:r>
          </a:p>
          <a:p>
            <a:endParaRPr lang="en-AU" dirty="0"/>
          </a:p>
          <a:p>
            <a:pPr marL="0" indent="0">
              <a:buNone/>
            </a:pPr>
            <a:r>
              <a:rPr lang="en-AU" i="1" dirty="0"/>
              <a:t>Personal safety – First priority</a:t>
            </a:r>
          </a:p>
          <a:p>
            <a:endParaRPr lang="en-AU"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0618" y="2408508"/>
            <a:ext cx="3657906" cy="16481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5491791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57200" y="1722348"/>
            <a:ext cx="5157538" cy="523220"/>
          </a:xfrm>
          <a:prstGeom prst="rect">
            <a:avLst/>
          </a:prstGeom>
        </p:spPr>
        <p:txBody>
          <a:bodyPr wrap="square">
            <a:spAutoFit/>
          </a:bodyPr>
          <a:lstStyle/>
          <a:p>
            <a:pPr lvl="0" eaLnBrk="0" hangingPunct="0">
              <a:defRPr/>
            </a:pPr>
            <a:r>
              <a:rPr lang="en-AU" sz="2800" kern="0" dirty="0">
                <a:latin typeface="Source Sans Pro"/>
                <a:cs typeface="Arial"/>
              </a:rPr>
              <a:t>Vehicle accident</a:t>
            </a:r>
          </a:p>
        </p:txBody>
      </p:sp>
      <p:sp>
        <p:nvSpPr>
          <p:cNvPr id="9" name="Title 1"/>
          <p:cNvSpPr txBox="1">
            <a:spLocks noGrp="1"/>
          </p:cNvSpPr>
          <p:nvPr>
            <p:ph type="title"/>
          </p:nvPr>
        </p:nvSpPr>
        <p:spPr>
          <a:prstGeom prst="rect">
            <a:avLst/>
          </a:prstGeom>
        </p:spPr>
        <p:txBody>
          <a:bodyPr>
            <a:normAutofit/>
          </a:bodyPr>
          <a:lstStyle>
            <a:lvl1pPr algn="ctr" defTabSz="457200" rtl="0" eaLnBrk="1" latinLnBrk="0" hangingPunct="1">
              <a:spcBef>
                <a:spcPct val="0"/>
              </a:spcBef>
              <a:buNone/>
              <a:defRPr sz="4400" b="1" i="0" kern="1200">
                <a:solidFill>
                  <a:schemeClr val="tx1"/>
                </a:solidFill>
                <a:latin typeface="Source Sans Pro"/>
                <a:ea typeface="+mj-ea"/>
                <a:cs typeface="Source Sans Pro"/>
              </a:defRPr>
            </a:lvl1pPr>
          </a:lstStyle>
          <a:p>
            <a:r>
              <a:rPr lang="en-AU" dirty="0"/>
              <a:t>Written Assessment</a:t>
            </a:r>
          </a:p>
        </p:txBody>
      </p:sp>
      <p:sp>
        <p:nvSpPr>
          <p:cNvPr id="2" name="Isosceles Triangle 1"/>
          <p:cNvSpPr/>
          <p:nvPr/>
        </p:nvSpPr>
        <p:spPr>
          <a:xfrm>
            <a:off x="0" y="2146041"/>
            <a:ext cx="9144000" cy="3980122"/>
          </a:xfrm>
          <a:prstGeom prst="triangle">
            <a:avLst>
              <a:gd name="adj" fmla="val 68313"/>
            </a:avLst>
          </a:prstGeom>
          <a:solidFill>
            <a:schemeClr val="tx2"/>
          </a:solidFill>
          <a:ln>
            <a:solidFill>
              <a:srgbClr val="1F3242"/>
            </a:solidFill>
          </a:ln>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AU" sz="2800" dirty="0">
                <a:latin typeface="Source Sans Pro"/>
              </a:rPr>
              <a:t>Assessment!</a:t>
            </a:r>
          </a:p>
          <a:p>
            <a:pPr lvl="0" algn="ctr"/>
            <a:r>
              <a:rPr lang="en-AU" sz="2800" dirty="0">
                <a:latin typeface="Source Sans Pro"/>
              </a:rPr>
              <a:t>Complete the questions relating Case study?</a:t>
            </a:r>
          </a:p>
        </p:txBody>
      </p:sp>
    </p:spTree>
    <p:extLst>
      <p:ext uri="{BB962C8B-B14F-4D97-AF65-F5344CB8AC3E}">
        <p14:creationId xmlns:p14="http://schemas.microsoft.com/office/powerpoint/2010/main" val="17182300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sz="3600" dirty="0"/>
              <a:t>Written Assessment</a:t>
            </a:r>
          </a:p>
        </p:txBody>
      </p:sp>
      <p:sp>
        <p:nvSpPr>
          <p:cNvPr id="5" name="Content Placeholder 4"/>
          <p:cNvSpPr>
            <a:spLocks noGrp="1"/>
          </p:cNvSpPr>
          <p:nvPr>
            <p:ph idx="1"/>
          </p:nvPr>
        </p:nvSpPr>
        <p:spPr/>
        <p:txBody>
          <a:bodyPr>
            <a:noAutofit/>
          </a:bodyPr>
          <a:lstStyle/>
          <a:p>
            <a:pPr marL="0" indent="0">
              <a:buNone/>
            </a:pPr>
            <a:r>
              <a:rPr lang="en-AU" sz="2300" i="1" dirty="0"/>
              <a:t>The Written Assessment is “Closed Book” for the first attempt</a:t>
            </a:r>
          </a:p>
          <a:p>
            <a:r>
              <a:rPr lang="en-AU" sz="2300" dirty="0"/>
              <a:t>Complete the assessment individually “Own Work”</a:t>
            </a:r>
          </a:p>
          <a:p>
            <a:r>
              <a:rPr lang="en-AU" sz="2300" dirty="0"/>
              <a:t>All questions to be answered correctly</a:t>
            </a:r>
          </a:p>
          <a:p>
            <a:r>
              <a:rPr lang="en-AU" sz="2300" dirty="0"/>
              <a:t>Initial all alterations, answer changes and/or corrections</a:t>
            </a:r>
          </a:p>
          <a:p>
            <a:r>
              <a:rPr lang="en-AU" sz="2300" dirty="0"/>
              <a:t>Record your Name and/or Signature on required pages.</a:t>
            </a:r>
          </a:p>
          <a:p>
            <a:r>
              <a:rPr lang="en-AU" sz="2300" dirty="0"/>
              <a:t>Read and Tick the Student Instructions </a:t>
            </a:r>
          </a:p>
          <a:p>
            <a:r>
              <a:rPr lang="en-AU" sz="2300" dirty="0"/>
              <a:t>Complete the course feedback form and return to the trainer</a:t>
            </a:r>
          </a:p>
          <a:p>
            <a:r>
              <a:rPr lang="en-AU" sz="2300" dirty="0"/>
              <a:t>Complete all corrections if required</a:t>
            </a:r>
          </a:p>
          <a:p>
            <a:r>
              <a:rPr lang="en-AU" sz="2300" dirty="0"/>
              <a:t>Be patient while the assessor remarks your assessment</a:t>
            </a:r>
          </a:p>
          <a:p>
            <a:r>
              <a:rPr lang="en-AU" sz="2300" dirty="0"/>
              <a:t>Do not leave until told by the Assessor</a:t>
            </a:r>
          </a:p>
        </p:txBody>
      </p:sp>
    </p:spTree>
    <p:extLst>
      <p:ext uri="{BB962C8B-B14F-4D97-AF65-F5344CB8AC3E}">
        <p14:creationId xmlns:p14="http://schemas.microsoft.com/office/powerpoint/2010/main" val="33722594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Vehicle accident</a:t>
            </a:r>
          </a:p>
        </p:txBody>
      </p:sp>
      <p:sp>
        <p:nvSpPr>
          <p:cNvPr id="4" name="Rectangle: Rounded Corners 3"/>
          <p:cNvSpPr/>
          <p:nvPr/>
        </p:nvSpPr>
        <p:spPr>
          <a:xfrm>
            <a:off x="228600" y="1360449"/>
            <a:ext cx="8686800" cy="4735551"/>
          </a:xfrm>
          <a:prstGeom prst="roundRect">
            <a:avLst/>
          </a:prstGeom>
          <a:ln>
            <a:noFill/>
          </a:ln>
          <a:effectLst/>
          <a:scene3d>
            <a:camera prst="orthographicFront">
              <a:rot lat="0" lon="0" rev="0"/>
            </a:camera>
            <a:lightRig rig="contrasting" dir="t">
              <a:rot lat="0" lon="0" rev="7800000"/>
            </a:lightRig>
          </a:scene3d>
          <a:sp3d>
            <a:bevelT w="139700" h="139700"/>
          </a:sp3d>
        </p:spPr>
        <p:style>
          <a:lnRef idx="1">
            <a:schemeClr val="accent1"/>
          </a:lnRef>
          <a:fillRef idx="3">
            <a:schemeClr val="accent1"/>
          </a:fillRef>
          <a:effectRef idx="2">
            <a:schemeClr val="accent1"/>
          </a:effectRef>
          <a:fontRef idx="minor">
            <a:schemeClr val="lt1"/>
          </a:fontRef>
        </p:style>
        <p:txBody>
          <a:bodyPr rtlCol="0" anchor="ctr"/>
          <a:lstStyle/>
          <a:p>
            <a:r>
              <a:rPr lang="en-US" b="1" i="1" dirty="0">
                <a:solidFill>
                  <a:schemeClr val="tx1"/>
                </a:solidFill>
                <a:latin typeface="Source Sans Pro"/>
              </a:rPr>
              <a:t>Vehicle Accident</a:t>
            </a:r>
            <a:endParaRPr lang="en-AU" dirty="0">
              <a:solidFill>
                <a:schemeClr val="tx1"/>
              </a:solidFill>
              <a:latin typeface="Source Sans Pro"/>
            </a:endParaRPr>
          </a:p>
          <a:p>
            <a:r>
              <a:rPr lang="en-US" dirty="0">
                <a:solidFill>
                  <a:schemeClr val="tx1"/>
                </a:solidFill>
                <a:latin typeface="Source Sans Pro"/>
              </a:rPr>
              <a:t>At 12.30 pm today while travelling along the highway, a light vehicle (LV) hit a large vehicle. The light vehicle driver was attempting to overtake just as the truck driver started to make a right turn onto an alternative route.  The light vehicle driver tried to brake to avoid collision, but there wasn’t enough distance to stop.  The light vehicle was wedged underneath the truck and fuel is leaking from the light vehicle.  </a:t>
            </a:r>
            <a:endParaRPr lang="en-AU" dirty="0">
              <a:solidFill>
                <a:schemeClr val="tx1"/>
              </a:solidFill>
              <a:latin typeface="Source Sans Pro"/>
            </a:endParaRPr>
          </a:p>
          <a:p>
            <a:r>
              <a:rPr lang="en-US" b="1" i="1" dirty="0">
                <a:solidFill>
                  <a:schemeClr val="tx1"/>
                </a:solidFill>
                <a:latin typeface="Source Sans Pro"/>
              </a:rPr>
              <a:t>(Refer to picture)</a:t>
            </a:r>
            <a:endParaRPr lang="en-AU" dirty="0">
              <a:solidFill>
                <a:schemeClr val="tx1"/>
              </a:solidFill>
              <a:latin typeface="Source Sans Pro"/>
            </a:endParaRPr>
          </a:p>
          <a:p>
            <a:r>
              <a:rPr lang="en-US" b="1" i="1" dirty="0">
                <a:solidFill>
                  <a:schemeClr val="tx1"/>
                </a:solidFill>
                <a:latin typeface="Source Sans Pro"/>
              </a:rPr>
              <a:t>Light Vehicle Driver – John Brown</a:t>
            </a:r>
            <a:endParaRPr lang="en-AU" i="1" dirty="0">
              <a:solidFill>
                <a:schemeClr val="tx1"/>
              </a:solidFill>
              <a:latin typeface="Source Sans Pro"/>
            </a:endParaRPr>
          </a:p>
          <a:p>
            <a:r>
              <a:rPr lang="en-US" dirty="0">
                <a:solidFill>
                  <a:schemeClr val="tx1"/>
                </a:solidFill>
                <a:latin typeface="Source Sans Pro"/>
              </a:rPr>
              <a:t>Unconscious, unresponsive, not breathing.</a:t>
            </a:r>
            <a:endParaRPr lang="en-AU" dirty="0">
              <a:solidFill>
                <a:schemeClr val="tx1"/>
              </a:solidFill>
              <a:latin typeface="Source Sans Pro"/>
            </a:endParaRPr>
          </a:p>
          <a:p>
            <a:r>
              <a:rPr lang="en-US" b="1" i="1" dirty="0">
                <a:solidFill>
                  <a:schemeClr val="tx1"/>
                </a:solidFill>
                <a:latin typeface="Source Sans Pro"/>
              </a:rPr>
              <a:t>1</a:t>
            </a:r>
            <a:r>
              <a:rPr lang="en-US" b="1" i="1" baseline="30000" dirty="0">
                <a:solidFill>
                  <a:schemeClr val="tx1"/>
                </a:solidFill>
                <a:latin typeface="Source Sans Pro"/>
              </a:rPr>
              <a:t>st</a:t>
            </a:r>
            <a:r>
              <a:rPr lang="en-US" b="1" i="1" dirty="0">
                <a:solidFill>
                  <a:schemeClr val="tx1"/>
                </a:solidFill>
                <a:latin typeface="Source Sans Pro"/>
              </a:rPr>
              <a:t> Passenger – Fred Smith</a:t>
            </a:r>
            <a:endParaRPr lang="en-AU" i="1" dirty="0">
              <a:solidFill>
                <a:schemeClr val="tx1"/>
              </a:solidFill>
              <a:latin typeface="Source Sans Pro"/>
            </a:endParaRPr>
          </a:p>
          <a:p>
            <a:r>
              <a:rPr lang="en-US" dirty="0">
                <a:solidFill>
                  <a:schemeClr val="tx1"/>
                </a:solidFill>
                <a:latin typeface="Source Sans Pro"/>
              </a:rPr>
              <a:t>Has moderate injuries, he is conscious and moaning quietly.</a:t>
            </a:r>
            <a:endParaRPr lang="en-AU" dirty="0">
              <a:solidFill>
                <a:schemeClr val="tx1"/>
              </a:solidFill>
              <a:latin typeface="Source Sans Pro"/>
            </a:endParaRPr>
          </a:p>
          <a:p>
            <a:r>
              <a:rPr lang="en-US" dirty="0">
                <a:solidFill>
                  <a:schemeClr val="tx1"/>
                </a:solidFill>
                <a:latin typeface="Source Sans Pro"/>
              </a:rPr>
              <a:t>Bleeding from the left leg, the blood is bright red in colour and spurting.</a:t>
            </a:r>
            <a:endParaRPr lang="en-AU" dirty="0">
              <a:solidFill>
                <a:schemeClr val="tx1"/>
              </a:solidFill>
              <a:latin typeface="Source Sans Pro"/>
            </a:endParaRPr>
          </a:p>
          <a:p>
            <a:r>
              <a:rPr lang="en-US" b="1" i="1" dirty="0">
                <a:solidFill>
                  <a:schemeClr val="tx1"/>
                </a:solidFill>
                <a:latin typeface="Source Sans Pro"/>
              </a:rPr>
              <a:t>Truck Operator – David Jones</a:t>
            </a:r>
            <a:endParaRPr lang="en-AU" i="1" dirty="0">
              <a:solidFill>
                <a:schemeClr val="tx1"/>
              </a:solidFill>
              <a:latin typeface="Source Sans Pro"/>
            </a:endParaRPr>
          </a:p>
          <a:p>
            <a:r>
              <a:rPr lang="en-AU" dirty="0">
                <a:solidFill>
                  <a:schemeClr val="tx1"/>
                </a:solidFill>
                <a:latin typeface="Source Sans Pro"/>
              </a:rPr>
              <a:t>Screaming and hysterical, shouting for help. Probable head injury with bleeding from right ear and nose.</a:t>
            </a:r>
          </a:p>
        </p:txBody>
      </p:sp>
    </p:spTree>
    <p:extLst>
      <p:ext uri="{BB962C8B-B14F-4D97-AF65-F5344CB8AC3E}">
        <p14:creationId xmlns:p14="http://schemas.microsoft.com/office/powerpoint/2010/main" val="24624887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a:t>Vehicle accident</a:t>
            </a:r>
          </a:p>
        </p:txBody>
      </p:sp>
      <p:pic>
        <p:nvPicPr>
          <p:cNvPr id="3" name="Picture 2" descr="Truck v car"/>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17638"/>
            <a:ext cx="8229600" cy="47545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049748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AU" dirty="0"/>
              <a:t>What have we learnt from this course??</a:t>
            </a:r>
          </a:p>
          <a:p>
            <a:pPr marL="0" indent="0" algn="ctr">
              <a:buNone/>
            </a:pPr>
            <a:endParaRPr lang="en-AU" dirty="0"/>
          </a:p>
          <a:p>
            <a:pPr marL="0" indent="0" algn="ctr">
              <a:buNone/>
            </a:pPr>
            <a:r>
              <a:rPr lang="en-AU" dirty="0"/>
              <a:t>QUESTIONS?</a:t>
            </a:r>
          </a:p>
          <a:p>
            <a:pPr marL="0" indent="0" algn="ctr">
              <a:buNone/>
            </a:pPr>
            <a:endParaRPr lang="en-AU" dirty="0"/>
          </a:p>
        </p:txBody>
      </p:sp>
      <p:sp>
        <p:nvSpPr>
          <p:cNvPr id="5" name="Title 1"/>
          <p:cNvSpPr>
            <a:spLocks noGrp="1"/>
          </p:cNvSpPr>
          <p:nvPr>
            <p:ph type="title"/>
          </p:nvPr>
        </p:nvSpPr>
        <p:spPr/>
        <p:txBody>
          <a:bodyPr>
            <a:normAutofit/>
          </a:bodyPr>
          <a:lstStyle/>
          <a:p>
            <a:r>
              <a:rPr lang="en-AU" sz="3600" dirty="0">
                <a:latin typeface="Arial Black" panose="020B0A04020102020204" pitchFamily="34" charset="0"/>
                <a:ea typeface="Tahoma" pitchFamily="34" charset="0"/>
                <a:cs typeface="Tahoma" pitchFamily="34" charset="0"/>
              </a:rPr>
              <a:t>Summary</a:t>
            </a:r>
            <a:endParaRPr lang="en-AU" sz="4000" dirty="0">
              <a:solidFill>
                <a:srgbClr val="A50021"/>
              </a:solidFill>
              <a:latin typeface="Arial Black" panose="020B0A040201020202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4688" y="3607940"/>
            <a:ext cx="2714624" cy="2488406"/>
          </a:xfrm>
          <a:prstGeom prst="rect">
            <a:avLst/>
          </a:prstGeom>
        </p:spPr>
      </p:pic>
    </p:spTree>
    <p:extLst>
      <p:ext uri="{BB962C8B-B14F-4D97-AF65-F5344CB8AC3E}">
        <p14:creationId xmlns:p14="http://schemas.microsoft.com/office/powerpoint/2010/main" val="23922627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dirty="0"/>
              <a:t>Shane Webcke</a:t>
            </a:r>
          </a:p>
        </p:txBody>
      </p:sp>
      <p:pic>
        <p:nvPicPr>
          <p:cNvPr id="8" name="Content Placeholder 7">
            <a:hlinkClick r:id="rId3" action="ppaction://hlinkfile"/>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190750" y="2220119"/>
            <a:ext cx="4762500" cy="3286125"/>
          </a:xfrm>
          <a:prstGeom prst="rect">
            <a:avLst/>
          </a:prstGeom>
        </p:spPr>
      </p:pic>
    </p:spTree>
    <p:extLst>
      <p:ext uri="{BB962C8B-B14F-4D97-AF65-F5344CB8AC3E}">
        <p14:creationId xmlns:p14="http://schemas.microsoft.com/office/powerpoint/2010/main" val="2919355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DDC148-2F1A-409D-ACB4-68E43A6C798E}"/>
              </a:ext>
            </a:extLst>
          </p:cNvPr>
          <p:cNvSpPr>
            <a:spLocks noGrp="1"/>
          </p:cNvSpPr>
          <p:nvPr>
            <p:ph type="ctrTitle"/>
          </p:nvPr>
        </p:nvSpPr>
        <p:spPr/>
        <p:txBody>
          <a:bodyPr>
            <a:normAutofit/>
          </a:bodyPr>
          <a:lstStyle/>
          <a:p>
            <a:r>
              <a:rPr lang="en-AU" sz="3600" dirty="0"/>
              <a:t>1. Respond to an emergency situation</a:t>
            </a:r>
          </a:p>
        </p:txBody>
      </p:sp>
      <p:sp>
        <p:nvSpPr>
          <p:cNvPr id="5" name="Subtitle 4">
            <a:extLst>
              <a:ext uri="{FF2B5EF4-FFF2-40B4-BE49-F238E27FC236}">
                <a16:creationId xmlns:a16="http://schemas.microsoft.com/office/drawing/2014/main" id="{11DB88B8-18B3-4C2D-91EF-8ABC077DAF92}"/>
              </a:ext>
            </a:extLst>
          </p:cNvPr>
          <p:cNvSpPr>
            <a:spLocks noGrp="1"/>
          </p:cNvSpPr>
          <p:nvPr>
            <p:ph type="subTitle" idx="1"/>
          </p:nvPr>
        </p:nvSpPr>
        <p:spPr>
          <a:xfrm>
            <a:off x="584402" y="2134781"/>
            <a:ext cx="7340398" cy="3275419"/>
          </a:xfrm>
        </p:spPr>
        <p:txBody>
          <a:bodyPr>
            <a:normAutofit fontScale="85000" lnSpcReduction="10000"/>
          </a:bodyPr>
          <a:lstStyle/>
          <a:p>
            <a:pPr marL="514350" indent="-514350">
              <a:lnSpc>
                <a:spcPct val="170000"/>
              </a:lnSpc>
              <a:buFont typeface="+mj-lt"/>
              <a:buAutoNum type="romanUcPeriod"/>
            </a:pPr>
            <a:r>
              <a:rPr lang="en-AU" sz="2400" b="1" dirty="0"/>
              <a:t>Recognise an emergency situation. </a:t>
            </a:r>
          </a:p>
          <a:p>
            <a:pPr marL="514350" indent="-514350">
              <a:lnSpc>
                <a:spcPct val="170000"/>
              </a:lnSpc>
              <a:buFont typeface="+mj-lt"/>
              <a:buAutoNum type="romanUcPeriod"/>
            </a:pPr>
            <a:r>
              <a:rPr lang="en-AU" sz="2400" b="1" dirty="0"/>
              <a:t>Identify, assess and minimise immediate hazards to health and safety of self and others. </a:t>
            </a:r>
          </a:p>
          <a:p>
            <a:pPr marL="514350" indent="-514350">
              <a:lnSpc>
                <a:spcPct val="170000"/>
              </a:lnSpc>
              <a:buFont typeface="+mj-lt"/>
              <a:buAutoNum type="romanUcPeriod"/>
            </a:pPr>
            <a:r>
              <a:rPr lang="en-AU" sz="2400" b="1" dirty="0"/>
              <a:t>Assess the casualty and recognise the need for CPR. </a:t>
            </a:r>
          </a:p>
          <a:p>
            <a:pPr marL="514350" indent="-514350">
              <a:lnSpc>
                <a:spcPct val="170000"/>
              </a:lnSpc>
              <a:buFont typeface="+mj-lt"/>
              <a:buAutoNum type="romanUcPeriod"/>
            </a:pPr>
            <a:r>
              <a:rPr lang="en-AU" sz="2400" b="1" dirty="0"/>
              <a:t>Seek assistance from emergency response services. </a:t>
            </a:r>
          </a:p>
        </p:txBody>
      </p:sp>
    </p:spTree>
    <p:extLst>
      <p:ext uri="{BB962C8B-B14F-4D97-AF65-F5344CB8AC3E}">
        <p14:creationId xmlns:p14="http://schemas.microsoft.com/office/powerpoint/2010/main" val="3792081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457200" y="1417638"/>
            <a:ext cx="7010400" cy="944562"/>
          </a:xfrm>
          <a:prstGeom prst="rect">
            <a:avLst/>
          </a:prstGeom>
        </p:spPr>
        <p:txBody>
          <a:bodyPr anchor="ctr"/>
          <a:lstStyle/>
          <a:p>
            <a:pPr eaLnBrk="0" hangingPunct="0">
              <a:defRPr/>
            </a:pPr>
            <a:r>
              <a:rPr lang="en-US" sz="2800" i="1" kern="0" dirty="0">
                <a:latin typeface="Source Sans Pro"/>
                <a:ea typeface="+mj-ea"/>
                <a:cs typeface="+mj-cs"/>
              </a:rPr>
              <a:t>Always Remember!!</a:t>
            </a:r>
          </a:p>
        </p:txBody>
      </p:sp>
      <p:sp>
        <p:nvSpPr>
          <p:cNvPr id="12293" name="Oval Callout 3"/>
          <p:cNvSpPr>
            <a:spLocks noChangeArrowheads="1"/>
          </p:cNvSpPr>
          <p:nvPr/>
        </p:nvSpPr>
        <p:spPr bwMode="auto">
          <a:xfrm>
            <a:off x="1981200" y="2355742"/>
            <a:ext cx="4526280" cy="3429000"/>
          </a:xfrm>
          <a:prstGeom prst="wedgeEllipseCallout">
            <a:avLst>
              <a:gd name="adj1" fmla="val 49085"/>
              <a:gd name="adj2" fmla="val 2389"/>
            </a:avLst>
          </a:prstGeom>
          <a:noFill/>
          <a:ln w="28575" cap="sq" algn="ctr">
            <a:noFill/>
            <a:round/>
            <a:headEnd type="none" w="sm" len="sm"/>
            <a:tailEnd type="none" w="sm" len="sm"/>
          </a:ln>
        </p:spPr>
        <p:txBody>
          <a:bodyPr wrap="none"/>
          <a:lstStyle/>
          <a:p>
            <a:pPr algn="ctr" eaLnBrk="0" hangingPunct="0">
              <a:lnSpc>
                <a:spcPct val="125000"/>
              </a:lnSpc>
              <a:tabLst>
                <a:tab pos="631825" algn="l"/>
              </a:tabLst>
            </a:pPr>
            <a:r>
              <a:rPr lang="en-AU" sz="2800" dirty="0">
                <a:latin typeface="Source Sans Pro"/>
              </a:rPr>
              <a:t>“Any attempt at</a:t>
            </a:r>
          </a:p>
          <a:p>
            <a:pPr algn="ctr" eaLnBrk="0" hangingPunct="0">
              <a:lnSpc>
                <a:spcPct val="125000"/>
              </a:lnSpc>
              <a:tabLst>
                <a:tab pos="631825" algn="l"/>
              </a:tabLst>
            </a:pPr>
            <a:r>
              <a:rPr lang="en-AU" sz="2800" dirty="0">
                <a:latin typeface="Source Sans Pro"/>
              </a:rPr>
              <a:t>resuscitation is better</a:t>
            </a:r>
          </a:p>
          <a:p>
            <a:pPr algn="ctr" eaLnBrk="0" hangingPunct="0">
              <a:lnSpc>
                <a:spcPct val="125000"/>
              </a:lnSpc>
              <a:tabLst>
                <a:tab pos="631825" algn="l"/>
              </a:tabLst>
            </a:pPr>
            <a:r>
              <a:rPr lang="en-AU" sz="2800" dirty="0">
                <a:latin typeface="Source Sans Pro"/>
              </a:rPr>
              <a:t>than no attempt”</a:t>
            </a:r>
            <a:endParaRPr lang="en-US" sz="2800" dirty="0">
              <a:latin typeface="Source Sans Pro"/>
            </a:endParaRPr>
          </a:p>
        </p:txBody>
      </p:sp>
      <p:sp>
        <p:nvSpPr>
          <p:cNvPr id="8" name="Title 1"/>
          <p:cNvSpPr>
            <a:spLocks noGrp="1"/>
          </p:cNvSpPr>
          <p:nvPr>
            <p:ph type="title"/>
          </p:nvPr>
        </p:nvSpPr>
        <p:spPr/>
        <p:txBody>
          <a:bodyPr>
            <a:noAutofit/>
          </a:bodyPr>
          <a:lstStyle/>
          <a:p>
            <a:r>
              <a:rPr lang="en-AU" sz="3600" dirty="0"/>
              <a:t>Respond to an emergency situation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a:blip r:embed="rId3" cstate="print"/>
          <a:srcRect/>
          <a:stretch>
            <a:fillRect/>
          </a:stretch>
        </p:blipFill>
        <p:spPr bwMode="auto">
          <a:xfrm>
            <a:off x="914400" y="1879303"/>
            <a:ext cx="3429000" cy="4216697"/>
          </a:xfrm>
          <a:prstGeom prst="rect">
            <a:avLst/>
          </a:prstGeom>
          <a:ln w="88900" cap="sq" cmpd="thickThin">
            <a:solidFill>
              <a:srgbClr val="000000"/>
            </a:solidFill>
            <a:prstDash val="solid"/>
            <a:miter lim="800000"/>
          </a:ln>
          <a:effectLst>
            <a:innerShdw blurRad="76200">
              <a:srgbClr val="000000"/>
            </a:inn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0200" y="2219193"/>
            <a:ext cx="2155939" cy="30250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Rectangle 1"/>
          <p:cNvSpPr/>
          <p:nvPr/>
        </p:nvSpPr>
        <p:spPr>
          <a:xfrm>
            <a:off x="914400" y="1417638"/>
            <a:ext cx="7772400" cy="461665"/>
          </a:xfrm>
          <a:prstGeom prst="rect">
            <a:avLst/>
          </a:prstGeom>
        </p:spPr>
        <p:txBody>
          <a:bodyPr wrap="square">
            <a:spAutoFit/>
          </a:bodyPr>
          <a:lstStyle/>
          <a:p>
            <a:r>
              <a:rPr lang="en-AU" sz="2400" i="1" dirty="0">
                <a:latin typeface="Source Sans Pro"/>
              </a:rPr>
              <a:t>Identify, assess and minimise immediate hazards!</a:t>
            </a:r>
          </a:p>
        </p:txBody>
      </p:sp>
      <p:sp>
        <p:nvSpPr>
          <p:cNvPr id="3" name="Title 2"/>
          <p:cNvSpPr>
            <a:spLocks noGrp="1"/>
          </p:cNvSpPr>
          <p:nvPr>
            <p:ph type="title"/>
          </p:nvPr>
        </p:nvSpPr>
        <p:spPr/>
        <p:txBody>
          <a:bodyPr>
            <a:normAutofit/>
          </a:bodyPr>
          <a:lstStyle/>
          <a:p>
            <a:r>
              <a:rPr lang="en-AU" sz="3600" dirty="0"/>
              <a:t>Respond to an emergency situation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normAutofit fontScale="77500" lnSpcReduction="20000"/>
          </a:bodyPr>
          <a:lstStyle/>
          <a:p>
            <a:pPr marL="0" indent="0">
              <a:buNone/>
            </a:pPr>
            <a:r>
              <a:rPr lang="en-AU" sz="3400" i="1" dirty="0"/>
              <a:t>Priorities in an Emergency!!</a:t>
            </a:r>
          </a:p>
          <a:p>
            <a:pPr marL="0" indent="0">
              <a:buNone/>
            </a:pPr>
            <a:r>
              <a:rPr lang="en-AU" sz="3400" dirty="0"/>
              <a:t>The rescuer must:</a:t>
            </a:r>
          </a:p>
          <a:p>
            <a:pPr marL="0" indent="0">
              <a:buNone/>
            </a:pPr>
            <a:r>
              <a:rPr lang="en-AU" sz="3400" dirty="0"/>
              <a:t>Assess the situation quickly for?</a:t>
            </a:r>
          </a:p>
          <a:p>
            <a:pPr marL="0" indent="0">
              <a:buNone/>
            </a:pPr>
            <a:endParaRPr lang="en-AU" dirty="0"/>
          </a:p>
          <a:p>
            <a:pPr marL="998538" indent="0">
              <a:buNone/>
            </a:pPr>
            <a:r>
              <a:rPr lang="en-AU" sz="3400" cap="all" dirty="0"/>
              <a:t>Danger</a:t>
            </a:r>
          </a:p>
          <a:p>
            <a:pPr marL="0" indent="0">
              <a:buNone/>
            </a:pPr>
            <a:endParaRPr lang="en-AU" dirty="0"/>
          </a:p>
          <a:p>
            <a:pPr marL="0" indent="0">
              <a:buNone/>
            </a:pPr>
            <a:endParaRPr lang="en-AU" dirty="0"/>
          </a:p>
          <a:p>
            <a:pPr marL="0" indent="0">
              <a:buNone/>
            </a:pPr>
            <a:r>
              <a:rPr lang="en-AU" sz="3400" dirty="0"/>
              <a:t>Ensure safety of the:</a:t>
            </a:r>
          </a:p>
          <a:p>
            <a:r>
              <a:rPr lang="en-AU" sz="3400" dirty="0"/>
              <a:t>Rescuer, </a:t>
            </a:r>
          </a:p>
          <a:p>
            <a:r>
              <a:rPr lang="en-AU" sz="3400" dirty="0"/>
              <a:t>Bystanders </a:t>
            </a:r>
          </a:p>
          <a:p>
            <a:r>
              <a:rPr lang="en-AU" sz="3400" dirty="0"/>
              <a:t>Casualty</a:t>
            </a:r>
            <a:endParaRPr lang="en-AU" sz="3400" i="1" dirty="0"/>
          </a:p>
          <a:p>
            <a:endParaRPr lang="en-AU" dirty="0"/>
          </a:p>
        </p:txBody>
      </p:sp>
      <p:sp>
        <p:nvSpPr>
          <p:cNvPr id="3" name="Title 2"/>
          <p:cNvSpPr>
            <a:spLocks noGrp="1"/>
          </p:cNvSpPr>
          <p:nvPr>
            <p:ph type="title"/>
          </p:nvPr>
        </p:nvSpPr>
        <p:spPr/>
        <p:txBody>
          <a:bodyPr>
            <a:normAutofit fontScale="90000"/>
          </a:bodyPr>
          <a:lstStyle/>
          <a:p>
            <a:r>
              <a:rPr lang="en-AU" dirty="0"/>
              <a:t>Respond to an emergency situation</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3400" y="3048000"/>
            <a:ext cx="2035481" cy="203548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Text Box 1"/>
          <p:cNvSpPr txBox="1"/>
          <p:nvPr/>
        </p:nvSpPr>
        <p:spPr>
          <a:xfrm>
            <a:off x="622300" y="2438400"/>
            <a:ext cx="749300" cy="1371600"/>
          </a:xfrm>
          <a:prstGeom prst="rect">
            <a:avLst/>
          </a:prstGeom>
          <a:noFill/>
          <a:ln>
            <a:noFill/>
          </a:ln>
          <a:effectLst/>
        </p:spPr>
        <p:txBody>
          <a:bodyPr rot="0" spcFirstLastPara="0" vert="horz" wrap="square" lIns="91440" tIns="45720" rIns="91440" bIns="45720" numCol="1" spcCol="0" rtlCol="0" fromWordArt="0" anchor="t" anchorCtr="0" forceAA="0" compatLnSpc="1">
            <a:prstTxWarp prst="textNoShape">
              <a:avLst/>
            </a:prstTxWarp>
            <a:noAutofit/>
            <a:scene3d>
              <a:camera prst="isometricRightUp"/>
              <a:lightRig rig="threePt" dir="t"/>
            </a:scene3d>
            <a:sp3d extrusionH="57150">
              <a:bevelT w="38100" h="38100"/>
            </a:sp3d>
          </a:bodyPr>
          <a:lstStyle/>
          <a:p>
            <a:pPr algn="ctr">
              <a:lnSpc>
                <a:spcPct val="107000"/>
              </a:lnSpc>
              <a:spcAft>
                <a:spcPts val="0"/>
              </a:spcAft>
            </a:pPr>
            <a:r>
              <a:rPr lang="en-AU" sz="14400" b="1" dirty="0">
                <a:ln w="9525" cap="flat" cmpd="sng" algn="ctr">
                  <a:solidFill>
                    <a:srgbClr val="FFFFFF"/>
                  </a:solidFill>
                  <a:prstDash val="solid"/>
                  <a:round/>
                </a:ln>
                <a:solidFill>
                  <a:srgbClr val="FF0000"/>
                </a:solidFill>
                <a:effectLst>
                  <a:outerShdw blurRad="12700" dist="38100" dir="2700000" algn="tl">
                    <a:schemeClr val="accent5">
                      <a:lumMod val="60000"/>
                      <a:lumOff val="40000"/>
                    </a:schemeClr>
                  </a:outerShdw>
                </a:effectLst>
                <a:latin typeface="Calibri" panose="020F0502020204030204" pitchFamily="34" charset="0"/>
                <a:ea typeface="Calibri" panose="020F0502020204030204" pitchFamily="34" charset="0"/>
                <a:cs typeface="Times New Roman" panose="02020603050405020304" pitchFamily="18" charset="0"/>
              </a:rPr>
              <a:t>D</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8" end="8"/>
                                            </p:txEl>
                                          </p:spTgt>
                                        </p:tgtEl>
                                        <p:attrNameLst>
                                          <p:attrName>style.visibility</p:attrName>
                                        </p:attrNameLst>
                                      </p:cBhvr>
                                      <p:to>
                                        <p:strVal val="visible"/>
                                      </p:to>
                                    </p:set>
                                    <p:anim calcmode="lin" valueType="num">
                                      <p:cBhvr additive="base">
                                        <p:cTn id="7" dur="500" fill="hold"/>
                                        <p:tgtEl>
                                          <p:spTgt spid="8">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8" end="8"/>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xEl>
                                              <p:pRg st="9" end="9"/>
                                            </p:txEl>
                                          </p:spTgt>
                                        </p:tgtEl>
                                        <p:attrNameLst>
                                          <p:attrName>style.visibility</p:attrName>
                                        </p:attrNameLst>
                                      </p:cBhvr>
                                      <p:to>
                                        <p:strVal val="visible"/>
                                      </p:to>
                                    </p:set>
                                    <p:anim calcmode="lin" valueType="num">
                                      <p:cBhvr additive="base">
                                        <p:cTn id="11" dur="500" fill="hold"/>
                                        <p:tgtEl>
                                          <p:spTgt spid="8">
                                            <p:txEl>
                                              <p:pRg st="9" end="9"/>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9" end="9"/>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xEl>
                                              <p:pRg st="10" end="10"/>
                                            </p:txEl>
                                          </p:spTgt>
                                        </p:tgtEl>
                                        <p:attrNameLst>
                                          <p:attrName>style.visibility</p:attrName>
                                        </p:attrNameLst>
                                      </p:cBhvr>
                                      <p:to>
                                        <p:strVal val="visible"/>
                                      </p:to>
                                    </p:set>
                                    <p:anim calcmode="lin" valueType="num">
                                      <p:cBhvr additive="base">
                                        <p:cTn id="15" dur="500" fill="hold"/>
                                        <p:tgtEl>
                                          <p:spTgt spid="8">
                                            <p:txEl>
                                              <p:pRg st="10" end="1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6818</TotalTime>
  <Words>3183</Words>
  <Application>Microsoft Office PowerPoint</Application>
  <PresentationFormat>On-screen Show (4:3)</PresentationFormat>
  <Paragraphs>619</Paragraphs>
  <Slides>57</Slides>
  <Notes>50</Notes>
  <HiddenSlides>1</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57</vt:i4>
      </vt:variant>
    </vt:vector>
  </HeadingPairs>
  <TitlesOfParts>
    <vt:vector size="65" baseType="lpstr">
      <vt:lpstr>Arial</vt:lpstr>
      <vt:lpstr>Arial Black</vt:lpstr>
      <vt:lpstr>Calibri</vt:lpstr>
      <vt:lpstr>Source Sans Pro</vt:lpstr>
      <vt:lpstr>Tahoma</vt:lpstr>
      <vt:lpstr>Times New Roman</vt:lpstr>
      <vt:lpstr>Office Theme</vt:lpstr>
      <vt:lpstr>1_Office Theme</vt:lpstr>
      <vt:lpstr>Provide Cardiopulmonary Resuscitation </vt:lpstr>
      <vt:lpstr>Introduction Housekeeping</vt:lpstr>
      <vt:lpstr>Housekeeping</vt:lpstr>
      <vt:lpstr>Icebreaker</vt:lpstr>
      <vt:lpstr>Introduction Course Objectives</vt:lpstr>
      <vt:lpstr>1. Respond to an emergency situation</vt:lpstr>
      <vt:lpstr>Respond to an emergency situation</vt:lpstr>
      <vt:lpstr>Respond to an emergency situation</vt:lpstr>
      <vt:lpstr>Respond to an emergency situation</vt:lpstr>
      <vt:lpstr>Respond to an emergency situation</vt:lpstr>
      <vt:lpstr>Respond to an emergency situation</vt:lpstr>
      <vt:lpstr>Respond to an emergency situation</vt:lpstr>
      <vt:lpstr>Respond to an emergency situation </vt:lpstr>
      <vt:lpstr>Respond to an emergency situation</vt:lpstr>
      <vt:lpstr>Respond to an emergency situation</vt:lpstr>
      <vt:lpstr>Respond to an emergency situation</vt:lpstr>
      <vt:lpstr>Respond to an emergency situation</vt:lpstr>
      <vt:lpstr>Respond to an emergency situation</vt:lpstr>
      <vt:lpstr>Respond to an emergency situation</vt:lpstr>
      <vt:lpstr>Respond to an emergency situation</vt:lpstr>
      <vt:lpstr>Respond to an emergency situation</vt:lpstr>
      <vt:lpstr>Respond to an emergency situation</vt:lpstr>
      <vt:lpstr>Respond to an emergency situation</vt:lpstr>
      <vt:lpstr>Respond to an emergency situation</vt:lpstr>
      <vt:lpstr>Respond to an emergency situation</vt:lpstr>
      <vt:lpstr>Respond to an emergency situation</vt:lpstr>
      <vt:lpstr>Recovery Position</vt:lpstr>
      <vt:lpstr>Provide Cardiopulmonary Resuscitation</vt:lpstr>
      <vt:lpstr>Respond to an emergency situation</vt:lpstr>
      <vt:lpstr>Respond to an emergency situation</vt:lpstr>
      <vt:lpstr>2. Perform CPR procedures</vt:lpstr>
      <vt:lpstr>Perform CPR procedures</vt:lpstr>
      <vt:lpstr>Perform CPR procedures</vt:lpstr>
      <vt:lpstr>Perform CPR procedures</vt:lpstr>
      <vt:lpstr>Perform CPR procedures</vt:lpstr>
      <vt:lpstr>Perform CPR procedures</vt:lpstr>
      <vt:lpstr>Perform CPR procedures</vt:lpstr>
      <vt:lpstr>Perform CPR procedures</vt:lpstr>
      <vt:lpstr>Perform CPR procedures</vt:lpstr>
      <vt:lpstr>Perform CPR procedures</vt:lpstr>
      <vt:lpstr>Perform CPR procedures</vt:lpstr>
      <vt:lpstr>3. Communicate details of the incident</vt:lpstr>
      <vt:lpstr>Communicate details of the incident</vt:lpstr>
      <vt:lpstr>Provide Cardiopulmonary Resuscitation</vt:lpstr>
      <vt:lpstr>Communicate details of the incident</vt:lpstr>
      <vt:lpstr>Communicate details of the incident</vt:lpstr>
      <vt:lpstr>Communicate details of the incident</vt:lpstr>
      <vt:lpstr>Communicate details of the incident</vt:lpstr>
      <vt:lpstr>Communicate details of the incident</vt:lpstr>
      <vt:lpstr>Communicate details of the incident</vt:lpstr>
      <vt:lpstr>Communicate details of the incident</vt:lpstr>
      <vt:lpstr>Written Assessment</vt:lpstr>
      <vt:lpstr>Written Assessment</vt:lpstr>
      <vt:lpstr>Vehicle accident</vt:lpstr>
      <vt:lpstr>Vehicle accident</vt:lpstr>
      <vt:lpstr>Summary</vt:lpstr>
      <vt:lpstr>Shane Webcke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Joie Patriarca</dc:creator>
  <cp:lastModifiedBy>Tony Lattin</cp:lastModifiedBy>
  <cp:revision>446</cp:revision>
  <cp:lastPrinted>2017-07-26T02:50:43Z</cp:lastPrinted>
  <dcterms:created xsi:type="dcterms:W3CDTF">2006-09-07T15:11:15Z</dcterms:created>
  <dcterms:modified xsi:type="dcterms:W3CDTF">2017-07-28T06:30:19Z</dcterms:modified>
</cp:coreProperties>
</file>